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263" r:id="rId3"/>
    <p:sldId id="257" r:id="rId4"/>
    <p:sldId id="264" r:id="rId5"/>
    <p:sldId id="260" r:id="rId6"/>
    <p:sldId id="274" r:id="rId7"/>
    <p:sldId id="275" r:id="rId8"/>
    <p:sldId id="276" r:id="rId9"/>
    <p:sldId id="278" r:id="rId10"/>
    <p:sldId id="279" r:id="rId11"/>
    <p:sldId id="280" r:id="rId12"/>
    <p:sldId id="281" r:id="rId13"/>
    <p:sldId id="262" r:id="rId14"/>
    <p:sldId id="26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81F"/>
    <a:srgbClr val="0DB04A"/>
    <a:srgbClr val="0071BB"/>
    <a:srgbClr val="BC1A8D"/>
    <a:srgbClr val="F05A21"/>
    <a:srgbClr val="F2DF50"/>
    <a:srgbClr val="1F7EE7"/>
    <a:srgbClr val="E25142"/>
    <a:srgbClr val="024793"/>
    <a:srgbClr val="2E4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7" autoAdjust="0"/>
  </p:normalViewPr>
  <p:slideViewPr>
    <p:cSldViewPr snapToGrid="0" showGuides="1">
      <p:cViewPr varScale="1">
        <p:scale>
          <a:sx n="74" d="100"/>
          <a:sy n="74" d="100"/>
        </p:scale>
        <p:origin x="576" y="60"/>
      </p:cViewPr>
      <p:guideLst>
        <p:guide orient="horz" pos="2160"/>
        <p:guide pos="3840"/>
        <p:guide pos="7129"/>
        <p:guide pos="551"/>
        <p:guide orient="horz" pos="210"/>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7/5/2019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7/5/2019</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7/5/2019</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7/5/2019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7/5/2019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7/5/2019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
        <p:nvSpPr>
          <p:cNvPr id="5" name="Oval 4"/>
          <p:cNvSpPr/>
          <p:nvPr userDrawn="1"/>
        </p:nvSpPr>
        <p:spPr>
          <a:xfrm>
            <a:off x="0" y="-749300"/>
            <a:ext cx="469900" cy="46990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707987" y="-749300"/>
            <a:ext cx="469900" cy="46990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1415974" y="-749300"/>
            <a:ext cx="469900" cy="46990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2123961" y="-749300"/>
            <a:ext cx="469900" cy="46990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2831948" y="-749300"/>
            <a:ext cx="469900" cy="46990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7/5/2019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image" Target="../media/image21.jpeg"/><Relationship Id="rId1" Type="http://schemas.openxmlformats.org/officeDocument/2006/relationships/slideLayout" Target="../slideLayouts/slideLayout8.xml"/><Relationship Id="rId6" Type="http://schemas.openxmlformats.org/officeDocument/2006/relationships/image" Target="../media/image2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7AB126-20F7-4869-9A09-BA38B36756D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97968" y="128592"/>
            <a:ext cx="1387393" cy="1387393"/>
          </a:xfrm>
          <a:prstGeom prst="rect">
            <a:avLst/>
          </a:prstGeom>
        </p:spPr>
      </p:pic>
      <p:sp>
        <p:nvSpPr>
          <p:cNvPr id="11" name="TextBox 10"/>
          <p:cNvSpPr txBox="1"/>
          <p:nvPr/>
        </p:nvSpPr>
        <p:spPr>
          <a:xfrm>
            <a:off x="9770992" y="1590692"/>
            <a:ext cx="1387393" cy="307777"/>
          </a:xfrm>
          <a:prstGeom prst="rect">
            <a:avLst/>
          </a:prstGeom>
          <a:noFill/>
        </p:spPr>
        <p:txBody>
          <a:bodyPr wrap="square" lIns="0" tIns="0" rIns="0" bIns="0" rtlCol="0">
            <a:spAutoFit/>
          </a:bodyPr>
          <a:lstStyle/>
          <a:p>
            <a:r>
              <a:rPr lang="cy-GB" sz="2000" b="1" dirty="0">
                <a:solidFill>
                  <a:srgbClr val="D6181F"/>
                </a:solidFill>
              </a:rPr>
              <a:t>Blood Point</a:t>
            </a:r>
          </a:p>
        </p:txBody>
      </p:sp>
      <p:sp>
        <p:nvSpPr>
          <p:cNvPr id="5" name="Rectangle 4">
            <a:extLst>
              <a:ext uri="{FF2B5EF4-FFF2-40B4-BE49-F238E27FC236}">
                <a16:creationId xmlns:a16="http://schemas.microsoft.com/office/drawing/2014/main" id="{2ED39739-3A29-41AF-9833-62BB1D11B088}"/>
              </a:ext>
            </a:extLst>
          </p:cNvPr>
          <p:cNvSpPr/>
          <p:nvPr/>
        </p:nvSpPr>
        <p:spPr>
          <a:xfrm>
            <a:off x="603903" y="3689216"/>
            <a:ext cx="8994065" cy="1508426"/>
          </a:xfrm>
          <a:prstGeom prst="rect">
            <a:avLst/>
          </a:prstGeom>
        </p:spPr>
        <p:txBody>
          <a:bodyPr wrap="square">
            <a:spAutoFit/>
          </a:bodyPr>
          <a:lstStyle/>
          <a:p>
            <a:pPr>
              <a:lnSpc>
                <a:spcPct val="107000"/>
              </a:lnSpc>
              <a:spcAft>
                <a:spcPts val="800"/>
              </a:spcAft>
            </a:pPr>
            <a:r>
              <a:rPr lang="en-US" sz="4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Presentation on Blood Donation App Based On Android Device</a:t>
            </a:r>
            <a:endParaRPr lang="en-US"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601948"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Activity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735394F5-7ABF-4579-86AD-B2D7846B7248}"/>
              </a:ext>
            </a:extLst>
          </p:cNvPr>
          <p:cNvGraphicFramePr>
            <a:graphicFrameLocks noChangeAspect="1"/>
          </p:cNvGraphicFramePr>
          <p:nvPr>
            <p:extLst>
              <p:ext uri="{D42A27DB-BD31-4B8C-83A1-F6EECF244321}">
                <p14:modId xmlns:p14="http://schemas.microsoft.com/office/powerpoint/2010/main" val="1944043163"/>
              </p:ext>
            </p:extLst>
          </p:nvPr>
        </p:nvGraphicFramePr>
        <p:xfrm>
          <a:off x="5552661" y="324832"/>
          <a:ext cx="5009322" cy="5804505"/>
        </p:xfrm>
        <a:graphic>
          <a:graphicData uri="http://schemas.openxmlformats.org/presentationml/2006/ole">
            <mc:AlternateContent xmlns:mc="http://schemas.openxmlformats.org/markup-compatibility/2006">
              <mc:Choice xmlns:v="urn:schemas-microsoft-com:vml" Requires="v">
                <p:oleObj spid="_x0000_s4107" name="Visio" r:id="rId3" imgW="6676952" imgH="8581907" progId="Visio.Drawing.15">
                  <p:embed/>
                </p:oleObj>
              </mc:Choice>
              <mc:Fallback>
                <p:oleObj name="Visio" r:id="rId3" imgW="6676952" imgH="858190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661" y="324832"/>
                        <a:ext cx="5009322" cy="5804505"/>
                      </a:xfrm>
                      <a:prstGeom prst="rect">
                        <a:avLst/>
                      </a:prstGeom>
                      <a:noFill/>
                    </p:spPr>
                  </p:pic>
                </p:oleObj>
              </mc:Fallback>
            </mc:AlternateContent>
          </a:graphicData>
        </a:graphic>
      </p:graphicFrame>
    </p:spTree>
    <p:extLst>
      <p:ext uri="{BB962C8B-B14F-4D97-AF65-F5344CB8AC3E}">
        <p14:creationId xmlns:p14="http://schemas.microsoft.com/office/powerpoint/2010/main" val="266062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063339"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Class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3E02CF0A-A398-4668-B29F-F453595388D0}"/>
              </a:ext>
            </a:extLst>
          </p:cNvPr>
          <p:cNvGraphicFramePr>
            <a:graphicFrameLocks noChangeAspect="1"/>
          </p:cNvGraphicFramePr>
          <p:nvPr>
            <p:extLst>
              <p:ext uri="{D42A27DB-BD31-4B8C-83A1-F6EECF244321}">
                <p14:modId xmlns:p14="http://schemas.microsoft.com/office/powerpoint/2010/main" val="1813827476"/>
              </p:ext>
            </p:extLst>
          </p:nvPr>
        </p:nvGraphicFramePr>
        <p:xfrm>
          <a:off x="5141843" y="80964"/>
          <a:ext cx="6052866" cy="5885958"/>
        </p:xfrm>
        <a:graphic>
          <a:graphicData uri="http://schemas.openxmlformats.org/presentationml/2006/ole">
            <mc:AlternateContent xmlns:mc="http://schemas.openxmlformats.org/markup-compatibility/2006">
              <mc:Choice xmlns:v="urn:schemas-microsoft-com:vml" Requires="v">
                <p:oleObj spid="_x0000_s5131" name="Visio" r:id="rId3" imgW="9267813" imgH="6048493" progId="Visio.Drawing.15">
                  <p:embed/>
                </p:oleObj>
              </mc:Choice>
              <mc:Fallback>
                <p:oleObj name="Visio" r:id="rId3" imgW="9267813" imgH="604849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843" y="80964"/>
                        <a:ext cx="6052866" cy="5885958"/>
                      </a:xfrm>
                      <a:prstGeom prst="rect">
                        <a:avLst/>
                      </a:prstGeom>
                      <a:noFill/>
                    </p:spPr>
                  </p:pic>
                </p:oleObj>
              </mc:Fallback>
            </mc:AlternateContent>
          </a:graphicData>
        </a:graphic>
      </p:graphicFrame>
    </p:spTree>
    <p:extLst>
      <p:ext uri="{BB962C8B-B14F-4D97-AF65-F5344CB8AC3E}">
        <p14:creationId xmlns:p14="http://schemas.microsoft.com/office/powerpoint/2010/main" val="51157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985065"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Sequence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06C5184-2E6D-4D63-AF02-562E05187E7A}"/>
              </a:ext>
            </a:extLst>
          </p:cNvPr>
          <p:cNvSpPr>
            <a:spLocks noChangeArrowheads="1"/>
          </p:cNvSpPr>
          <p:nvPr/>
        </p:nvSpPr>
        <p:spPr bwMode="auto">
          <a:xfrm>
            <a:off x="4262907" y="30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C51FF9E7-7100-4B66-BAA9-52A529592A5C}"/>
              </a:ext>
            </a:extLst>
          </p:cNvPr>
          <p:cNvGraphicFramePr>
            <a:graphicFrameLocks noChangeAspect="1"/>
          </p:cNvGraphicFramePr>
          <p:nvPr>
            <p:extLst>
              <p:ext uri="{D42A27DB-BD31-4B8C-83A1-F6EECF244321}">
                <p14:modId xmlns:p14="http://schemas.microsoft.com/office/powerpoint/2010/main" val="4045687131"/>
              </p:ext>
            </p:extLst>
          </p:nvPr>
        </p:nvGraphicFramePr>
        <p:xfrm>
          <a:off x="5327839" y="195263"/>
          <a:ext cx="5838825" cy="5934075"/>
        </p:xfrm>
        <a:graphic>
          <a:graphicData uri="http://schemas.openxmlformats.org/presentationml/2006/ole">
            <mc:AlternateContent xmlns:mc="http://schemas.openxmlformats.org/markup-compatibility/2006">
              <mc:Choice xmlns:v="urn:schemas-microsoft-com:vml" Requires="v">
                <p:oleObj spid="_x0000_s6157" name="Visio" r:id="rId3" imgW="8820212" imgH="6877129" progId="Visio.Drawing.15">
                  <p:embed/>
                </p:oleObj>
              </mc:Choice>
              <mc:Fallback>
                <p:oleObj name="Visio" r:id="rId3" imgW="8820212" imgH="687712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839" y="195263"/>
                        <a:ext cx="5838825" cy="593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4">
            <a:extLst>
              <a:ext uri="{FF2B5EF4-FFF2-40B4-BE49-F238E27FC236}">
                <a16:creationId xmlns:a16="http://schemas.microsoft.com/office/drawing/2014/main" id="{44F17793-7D71-484C-BCCA-8AD0B2286BA6}"/>
              </a:ext>
            </a:extLst>
          </p:cNvPr>
          <p:cNvSpPr>
            <a:spLocks noChangeArrowheads="1"/>
          </p:cNvSpPr>
          <p:nvPr/>
        </p:nvSpPr>
        <p:spPr bwMode="auto">
          <a:xfrm>
            <a:off x="4415307" y="4619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88236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0" y="0"/>
            <a:ext cx="12192002" cy="6883400"/>
          </a:xfrm>
          <a:prstGeom prst="rect">
            <a:avLst/>
          </a:prstGeom>
        </p:spPr>
      </p:pic>
      <p:sp>
        <p:nvSpPr>
          <p:cNvPr id="13" name="Rectangle 12"/>
          <p:cNvSpPr/>
          <p:nvPr/>
        </p:nvSpPr>
        <p:spPr>
          <a:xfrm>
            <a:off x="0" y="0"/>
            <a:ext cx="12191999" cy="6883400"/>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140264" y="1440127"/>
            <a:ext cx="5718626" cy="246221"/>
          </a:xfrm>
          <a:prstGeom prst="rect">
            <a:avLst/>
          </a:prstGeom>
          <a:noFill/>
        </p:spPr>
        <p:txBody>
          <a:bodyPr wrap="square" lIns="0" tIns="0" rIns="0" bIns="0" rtlCol="0">
            <a:spAutoFit/>
          </a:bodyPr>
          <a:lstStyle/>
          <a:p>
            <a:pPr algn="ctr"/>
            <a:r>
              <a:rPr lang="en-US" sz="1600" dirty="0">
                <a:solidFill>
                  <a:schemeClr val="tx1">
                    <a:lumMod val="85000"/>
                    <a:lumOff val="15000"/>
                  </a:schemeClr>
                </a:solidFill>
              </a:rPr>
              <a:t>Our Project process</a:t>
            </a:r>
          </a:p>
        </p:txBody>
      </p:sp>
      <p:sp>
        <p:nvSpPr>
          <p:cNvPr id="11" name="TextBox 10"/>
          <p:cNvSpPr txBox="1"/>
          <p:nvPr/>
        </p:nvSpPr>
        <p:spPr>
          <a:xfrm>
            <a:off x="4696205" y="695130"/>
            <a:ext cx="2798844" cy="553998"/>
          </a:xfrm>
          <a:prstGeom prst="rect">
            <a:avLst/>
          </a:prstGeom>
          <a:noFill/>
        </p:spPr>
        <p:txBody>
          <a:bodyPr wrap="none" lIns="0" tIns="0" rIns="0" bIns="0" rtlCol="0">
            <a:spAutoFit/>
          </a:bodyPr>
          <a:lstStyle/>
          <a:p>
            <a:pPr algn="ctr"/>
            <a:r>
              <a:rPr lang="en-US" sz="3600" dirty="0">
                <a:solidFill>
                  <a:schemeClr val="tx2">
                    <a:lumMod val="75000"/>
                  </a:schemeClr>
                </a:solidFill>
                <a:latin typeface="+mj-lt"/>
              </a:rPr>
              <a:t>Step by Step</a:t>
            </a:r>
          </a:p>
        </p:txBody>
      </p:sp>
      <p:grpSp>
        <p:nvGrpSpPr>
          <p:cNvPr id="25" name="Group 24"/>
          <p:cNvGrpSpPr/>
          <p:nvPr/>
        </p:nvGrpSpPr>
        <p:grpSpPr>
          <a:xfrm>
            <a:off x="5125135" y="3692745"/>
            <a:ext cx="1940972" cy="1468597"/>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7"/>
            <p:cNvSpPr>
              <a:spLocks noChangeArrowheads="1"/>
            </p:cNvSpPr>
            <p:nvPr/>
          </p:nvSpPr>
          <p:spPr bwMode="auto">
            <a:xfrm>
              <a:off x="1417639" y="2322513"/>
              <a:ext cx="1060450" cy="1063625"/>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0" name="Group 19"/>
          <p:cNvGrpSpPr/>
          <p:nvPr/>
        </p:nvGrpSpPr>
        <p:grpSpPr>
          <a:xfrm>
            <a:off x="1030970" y="1756730"/>
            <a:ext cx="1940972" cy="1468597"/>
            <a:chOff x="930276" y="2322513"/>
            <a:chExt cx="2035175" cy="1539875"/>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Oval 7"/>
            <p:cNvSpPr>
              <a:spLocks noChangeArrowheads="1"/>
            </p:cNvSpPr>
            <p:nvPr/>
          </p:nvSpPr>
          <p:spPr bwMode="auto">
            <a:xfrm>
              <a:off x="1417639" y="2322513"/>
              <a:ext cx="1060450" cy="1063625"/>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9" name="Group 28"/>
          <p:cNvGrpSpPr/>
          <p:nvPr/>
        </p:nvGrpSpPr>
        <p:grpSpPr>
          <a:xfrm flipH="1">
            <a:off x="9219300" y="1756730"/>
            <a:ext cx="1940972" cy="1468597"/>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Oval 7"/>
            <p:cNvSpPr>
              <a:spLocks noChangeArrowheads="1"/>
            </p:cNvSpPr>
            <p:nvPr/>
          </p:nvSpPr>
          <p:spPr bwMode="auto">
            <a:xfrm>
              <a:off x="1417639" y="2322513"/>
              <a:ext cx="1060450" cy="1063625"/>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2" name="Group 61"/>
          <p:cNvGrpSpPr/>
          <p:nvPr/>
        </p:nvGrpSpPr>
        <p:grpSpPr>
          <a:xfrm>
            <a:off x="3060678" y="2724737"/>
            <a:ext cx="1940972" cy="1468597"/>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7"/>
            <p:cNvSpPr>
              <a:spLocks noChangeArrowheads="1"/>
            </p:cNvSpPr>
            <p:nvPr/>
          </p:nvSpPr>
          <p:spPr bwMode="auto">
            <a:xfrm>
              <a:off x="3525861" y="2995479"/>
              <a:ext cx="1011365" cy="1014392"/>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flipH="1">
            <a:off x="7189592" y="2724737"/>
            <a:ext cx="1940972" cy="1468597"/>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7"/>
            <p:cNvSpPr>
              <a:spLocks noChangeArrowheads="1"/>
            </p:cNvSpPr>
            <p:nvPr/>
          </p:nvSpPr>
          <p:spPr bwMode="auto">
            <a:xfrm>
              <a:off x="1417639" y="2322513"/>
              <a:ext cx="1060450" cy="1063625"/>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48" name="Freeform 15"/>
          <p:cNvSpPr>
            <a:spLocks/>
          </p:cNvSpPr>
          <p:nvPr/>
        </p:nvSpPr>
        <p:spPr bwMode="auto">
          <a:xfrm>
            <a:off x="2599947" y="2980464"/>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15"/>
          <p:cNvSpPr>
            <a:spLocks/>
          </p:cNvSpPr>
          <p:nvPr/>
        </p:nvSpPr>
        <p:spPr bwMode="auto">
          <a:xfrm>
            <a:off x="4643502" y="3973427"/>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Freeform 19"/>
          <p:cNvSpPr>
            <a:spLocks/>
          </p:cNvSpPr>
          <p:nvPr/>
        </p:nvSpPr>
        <p:spPr bwMode="auto">
          <a:xfrm>
            <a:off x="6752234" y="4015091"/>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9" name="Freeform 19"/>
          <p:cNvSpPr>
            <a:spLocks/>
          </p:cNvSpPr>
          <p:nvPr/>
        </p:nvSpPr>
        <p:spPr bwMode="auto">
          <a:xfrm>
            <a:off x="8832705" y="3066835"/>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TextBox 59"/>
          <p:cNvSpPr txBox="1"/>
          <p:nvPr/>
        </p:nvSpPr>
        <p:spPr>
          <a:xfrm>
            <a:off x="722855" y="3389948"/>
            <a:ext cx="1632804" cy="384721"/>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Requirement gathering. </a:t>
            </a:r>
          </a:p>
        </p:txBody>
      </p:sp>
      <p:sp>
        <p:nvSpPr>
          <p:cNvPr id="61" name="TextBox 60"/>
          <p:cNvSpPr txBox="1"/>
          <p:nvPr/>
        </p:nvSpPr>
        <p:spPr>
          <a:xfrm>
            <a:off x="3676623" y="4376951"/>
            <a:ext cx="601839"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Design</a:t>
            </a:r>
          </a:p>
        </p:txBody>
      </p:sp>
      <p:sp>
        <p:nvSpPr>
          <p:cNvPr id="63" name="TextBox 62"/>
          <p:cNvSpPr txBox="1"/>
          <p:nvPr/>
        </p:nvSpPr>
        <p:spPr>
          <a:xfrm>
            <a:off x="5507333" y="5333144"/>
            <a:ext cx="1093971"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Development</a:t>
            </a:r>
          </a:p>
        </p:txBody>
      </p:sp>
      <p:sp>
        <p:nvSpPr>
          <p:cNvPr id="64" name="TextBox 63"/>
          <p:cNvSpPr txBox="1"/>
          <p:nvPr/>
        </p:nvSpPr>
        <p:spPr>
          <a:xfrm>
            <a:off x="8016303" y="4370553"/>
            <a:ext cx="1632804"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Testing</a:t>
            </a:r>
          </a:p>
        </p:txBody>
      </p:sp>
      <p:sp>
        <p:nvSpPr>
          <p:cNvPr id="65" name="TextBox 64"/>
          <p:cNvSpPr txBox="1"/>
          <p:nvPr/>
        </p:nvSpPr>
        <p:spPr>
          <a:xfrm>
            <a:off x="9871090" y="3387484"/>
            <a:ext cx="1598055"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Submit</a:t>
            </a:r>
          </a:p>
        </p:txBody>
      </p:sp>
      <p:pic>
        <p:nvPicPr>
          <p:cNvPr id="5" name="Picture 4">
            <a:extLst>
              <a:ext uri="{FF2B5EF4-FFF2-40B4-BE49-F238E27FC236}">
                <a16:creationId xmlns:a16="http://schemas.microsoft.com/office/drawing/2014/main" id="{DB4F0A5F-B7C9-4FCB-8153-2EDBAA58A82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680315" y="2880266"/>
            <a:ext cx="724531" cy="724531"/>
          </a:xfrm>
          <a:prstGeom prst="rect">
            <a:avLst/>
          </a:prstGeom>
        </p:spPr>
      </p:pic>
      <p:pic>
        <p:nvPicPr>
          <p:cNvPr id="8" name="Picture 7">
            <a:extLst>
              <a:ext uri="{FF2B5EF4-FFF2-40B4-BE49-F238E27FC236}">
                <a16:creationId xmlns:a16="http://schemas.microsoft.com/office/drawing/2014/main" id="{5C1789A4-8AF2-4A09-8FCA-CEA9D17B30C7}"/>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bright="48000" contrast="-1000"/>
                    </a14:imgEffect>
                  </a14:imgLayer>
                </a14:imgProps>
              </a:ext>
              <a:ext uri="{28A0092B-C50C-407E-A947-70E740481C1C}">
                <a14:useLocalDpi xmlns:a14="http://schemas.microsoft.com/office/drawing/2010/main" val="0"/>
              </a:ext>
            </a:extLst>
          </a:blip>
          <a:stretch>
            <a:fillRect/>
          </a:stretch>
        </p:blipFill>
        <p:spPr>
          <a:xfrm>
            <a:off x="1675237" y="1909413"/>
            <a:ext cx="667685" cy="667685"/>
          </a:xfrm>
          <a:prstGeom prst="rect">
            <a:avLst/>
          </a:prstGeom>
        </p:spPr>
      </p:pic>
      <p:pic>
        <p:nvPicPr>
          <p:cNvPr id="12" name="Picture 11">
            <a:extLst>
              <a:ext uri="{FF2B5EF4-FFF2-40B4-BE49-F238E27FC236}">
                <a16:creationId xmlns:a16="http://schemas.microsoft.com/office/drawing/2014/main" id="{7EEBCEDD-3F0E-430F-9D4F-365BDF400676}"/>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28199" y="3819615"/>
            <a:ext cx="695748" cy="695748"/>
          </a:xfrm>
          <a:prstGeom prst="rect">
            <a:avLst/>
          </a:prstGeom>
        </p:spPr>
      </p:pic>
      <p:pic>
        <p:nvPicPr>
          <p:cNvPr id="15" name="Picture 14">
            <a:extLst>
              <a:ext uri="{FF2B5EF4-FFF2-40B4-BE49-F238E27FC236}">
                <a16:creationId xmlns:a16="http://schemas.microsoft.com/office/drawing/2014/main" id="{89EFF09B-CB8A-475A-B73C-2FE94DCA5177}"/>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35310" y="2924037"/>
            <a:ext cx="603251" cy="603251"/>
          </a:xfrm>
          <a:prstGeom prst="rect">
            <a:avLst/>
          </a:prstGeom>
        </p:spPr>
      </p:pic>
      <p:pic>
        <p:nvPicPr>
          <p:cNvPr id="38" name="Picture 37">
            <a:extLst>
              <a:ext uri="{FF2B5EF4-FFF2-40B4-BE49-F238E27FC236}">
                <a16:creationId xmlns:a16="http://schemas.microsoft.com/office/drawing/2014/main" id="{A90D2097-2701-4604-AED1-6894EC692A5C}"/>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778545" y="1800269"/>
            <a:ext cx="822479" cy="822479"/>
          </a:xfrm>
          <a:prstGeom prst="rect">
            <a:avLst/>
          </a:prstGeom>
        </p:spPr>
      </p:pic>
    </p:spTree>
    <p:extLst>
      <p:ext uri="{BB962C8B-B14F-4D97-AF65-F5344CB8AC3E}">
        <p14:creationId xmlns:p14="http://schemas.microsoft.com/office/powerpoint/2010/main" val="66507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6"/>
          <p:cNvSpPr>
            <a:spLocks/>
          </p:cNvSpPr>
          <p:nvPr/>
        </p:nvSpPr>
        <p:spPr bwMode="auto">
          <a:xfrm>
            <a:off x="6633529" y="3262093"/>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0" name="Freeform 6"/>
          <p:cNvSpPr>
            <a:spLocks/>
          </p:cNvSpPr>
          <p:nvPr/>
        </p:nvSpPr>
        <p:spPr bwMode="auto">
          <a:xfrm>
            <a:off x="4518576" y="2564651"/>
            <a:ext cx="1584665"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Freeform 6"/>
          <p:cNvSpPr>
            <a:spLocks/>
          </p:cNvSpPr>
          <p:nvPr/>
        </p:nvSpPr>
        <p:spPr bwMode="auto">
          <a:xfrm>
            <a:off x="2514997" y="3427805"/>
            <a:ext cx="1500044" cy="1702641"/>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cxnSp>
        <p:nvCxnSpPr>
          <p:cNvPr id="87" name="Straight Connector 86"/>
          <p:cNvCxnSpPr>
            <a:cxnSpLocks/>
          </p:cNvCxnSpPr>
          <p:nvPr/>
        </p:nvCxnSpPr>
        <p:spPr>
          <a:xfrm flipV="1">
            <a:off x="3266559" y="1563467"/>
            <a:ext cx="0" cy="2501990"/>
          </a:xfrm>
          <a:prstGeom prst="line">
            <a:avLst/>
          </a:prstGeom>
          <a:ln w="9525">
            <a:solidFill>
              <a:srgbClr val="0071BB"/>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783388" y="999718"/>
            <a:ext cx="1815241" cy="553998"/>
          </a:xfrm>
          <a:prstGeom prst="rect">
            <a:avLst/>
          </a:prstGeom>
          <a:noFill/>
        </p:spPr>
        <p:txBody>
          <a:bodyPr wrap="none" lIns="0" tIns="0" rIns="0" bIns="0" rtlCol="0">
            <a:spAutoFit/>
          </a:bodyPr>
          <a:lstStyle/>
          <a:p>
            <a:r>
              <a:rPr lang="en-US" sz="3600" dirty="0">
                <a:solidFill>
                  <a:srgbClr val="32425C"/>
                </a:solidFill>
                <a:latin typeface="+mj-lt"/>
              </a:rPr>
              <a:t>Our Team</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653079" y="4314175"/>
            <a:ext cx="1404684" cy="169277"/>
          </a:xfrm>
          <a:prstGeom prst="rect">
            <a:avLst/>
          </a:prstGeom>
          <a:noFill/>
        </p:spPr>
        <p:txBody>
          <a:bodyPr wrap="square" lIns="0" tIns="0" rIns="0" bIns="0" rtlCol="0">
            <a:spAutoFit/>
          </a:bodyPr>
          <a:lstStyle/>
          <a:p>
            <a:pPr algn="ctr"/>
            <a:r>
              <a:rPr lang="en-US" sz="1100" dirty="0">
                <a:solidFill>
                  <a:srgbClr val="32425C"/>
                </a:solidFill>
                <a:latin typeface="+mj-lt"/>
              </a:rPr>
              <a:t>Fajlul Karim chowdhury</a:t>
            </a:r>
          </a:p>
        </p:txBody>
      </p:sp>
      <p:sp>
        <p:nvSpPr>
          <p:cNvPr id="82" name="TextBox 81"/>
          <p:cNvSpPr txBox="1"/>
          <p:nvPr/>
        </p:nvSpPr>
        <p:spPr>
          <a:xfrm>
            <a:off x="6860483" y="5025201"/>
            <a:ext cx="1021113" cy="169277"/>
          </a:xfrm>
          <a:prstGeom prst="rect">
            <a:avLst/>
          </a:prstGeom>
          <a:noFill/>
        </p:spPr>
        <p:txBody>
          <a:bodyPr wrap="square" lIns="0" tIns="0" rIns="0" bIns="0" rtlCol="0">
            <a:spAutoFit/>
          </a:bodyPr>
          <a:lstStyle/>
          <a:p>
            <a:pPr algn="ctr"/>
            <a:r>
              <a:rPr lang="en-US" sz="1100" dirty="0">
                <a:solidFill>
                  <a:srgbClr val="32425C"/>
                </a:solidFill>
                <a:latin typeface="+mj-lt"/>
              </a:rPr>
              <a:t>Sharmin Akter</a:t>
            </a:r>
          </a:p>
        </p:txBody>
      </p:sp>
      <p:cxnSp>
        <p:nvCxnSpPr>
          <p:cNvPr id="89" name="Straight Connector 88"/>
          <p:cNvCxnSpPr>
            <a:cxnSpLocks/>
          </p:cNvCxnSpPr>
          <p:nvPr/>
        </p:nvCxnSpPr>
        <p:spPr>
          <a:xfrm flipV="1">
            <a:off x="5221990" y="1563467"/>
            <a:ext cx="5364" cy="2593149"/>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flipV="1">
            <a:off x="7356798" y="1563467"/>
            <a:ext cx="25090" cy="2569247"/>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673790" y="4524050"/>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171442505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90" name="TextBox 89">
            <a:extLst>
              <a:ext uri="{FF2B5EF4-FFF2-40B4-BE49-F238E27FC236}">
                <a16:creationId xmlns:a16="http://schemas.microsoft.com/office/drawing/2014/main" id="{0A795156-75F7-4B5E-95BE-90FF64E470B3}"/>
              </a:ext>
            </a:extLst>
          </p:cNvPr>
          <p:cNvSpPr txBox="1"/>
          <p:nvPr/>
        </p:nvSpPr>
        <p:spPr>
          <a:xfrm>
            <a:off x="2779099" y="5136157"/>
            <a:ext cx="916005" cy="169277"/>
          </a:xfrm>
          <a:prstGeom prst="rect">
            <a:avLst/>
          </a:prstGeom>
          <a:noFill/>
        </p:spPr>
        <p:txBody>
          <a:bodyPr wrap="square" lIns="0" tIns="0" rIns="0" bIns="0" rtlCol="0">
            <a:spAutoFit/>
          </a:bodyPr>
          <a:lstStyle/>
          <a:p>
            <a:pPr algn="ctr"/>
            <a:r>
              <a:rPr lang="en-US" sz="1100" dirty="0" err="1">
                <a:solidFill>
                  <a:srgbClr val="32425C"/>
                </a:solidFill>
                <a:latin typeface="+mj-lt"/>
              </a:rPr>
              <a:t>Jobayer</a:t>
            </a:r>
            <a:r>
              <a:rPr lang="en-US" sz="1100" dirty="0">
                <a:solidFill>
                  <a:srgbClr val="32425C"/>
                </a:solidFill>
                <a:latin typeface="+mj-lt"/>
              </a:rPr>
              <a:t> Haque</a:t>
            </a:r>
          </a:p>
        </p:txBody>
      </p:sp>
      <p:pic>
        <p:nvPicPr>
          <p:cNvPr id="77" name="Picture 76">
            <a:extLst>
              <a:ext uri="{FF2B5EF4-FFF2-40B4-BE49-F238E27FC236}">
                <a16:creationId xmlns:a16="http://schemas.microsoft.com/office/drawing/2014/main" id="{332C6A69-C502-409A-B1F2-325E42A780C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648000" y="3723131"/>
            <a:ext cx="1304498" cy="1304498"/>
          </a:xfrm>
          <a:prstGeom prst="rect">
            <a:avLst/>
          </a:prstGeom>
        </p:spPr>
      </p:pic>
      <p:pic>
        <p:nvPicPr>
          <p:cNvPr id="97" name="Picture 96">
            <a:extLst>
              <a:ext uri="{FF2B5EF4-FFF2-40B4-BE49-F238E27FC236}">
                <a16:creationId xmlns:a16="http://schemas.microsoft.com/office/drawing/2014/main" id="{0F695DA8-5D74-45CC-BBF6-7B444304B8D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653079" y="2890452"/>
            <a:ext cx="1304498" cy="1304498"/>
          </a:xfrm>
          <a:prstGeom prst="rect">
            <a:avLst/>
          </a:prstGeom>
        </p:spPr>
      </p:pic>
      <p:pic>
        <p:nvPicPr>
          <p:cNvPr id="99" name="Picture 98">
            <a:extLst>
              <a:ext uri="{FF2B5EF4-FFF2-40B4-BE49-F238E27FC236}">
                <a16:creationId xmlns:a16="http://schemas.microsoft.com/office/drawing/2014/main" id="{250EA084-3A23-4AB2-A579-1C59A092D87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800040" y="3598583"/>
            <a:ext cx="1304498" cy="1304498"/>
          </a:xfrm>
          <a:prstGeom prst="rect">
            <a:avLst/>
          </a:prstGeom>
        </p:spPr>
      </p:pic>
      <p:cxnSp>
        <p:nvCxnSpPr>
          <p:cNvPr id="108" name="Straight Connector 107">
            <a:extLst>
              <a:ext uri="{FF2B5EF4-FFF2-40B4-BE49-F238E27FC236}">
                <a16:creationId xmlns:a16="http://schemas.microsoft.com/office/drawing/2014/main" id="{4C308961-68DF-4C0E-B51C-FDC318E7527E}"/>
              </a:ext>
            </a:extLst>
          </p:cNvPr>
          <p:cNvCxnSpPr>
            <a:cxnSpLocks/>
          </p:cNvCxnSpPr>
          <p:nvPr/>
        </p:nvCxnSpPr>
        <p:spPr>
          <a:xfrm>
            <a:off x="0" y="1563467"/>
            <a:ext cx="10032622" cy="0"/>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7F49BD-4CC4-439D-B107-22E7C2892447}"/>
              </a:ext>
            </a:extLst>
          </p:cNvPr>
          <p:cNvSpPr txBox="1"/>
          <p:nvPr/>
        </p:nvSpPr>
        <p:spPr>
          <a:xfrm>
            <a:off x="2625403" y="5387783"/>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171442575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1" name="TextBox 20">
            <a:extLst>
              <a:ext uri="{FF2B5EF4-FFF2-40B4-BE49-F238E27FC236}">
                <a16:creationId xmlns:a16="http://schemas.microsoft.com/office/drawing/2014/main" id="{04CAC294-682C-4AAA-966C-A981E7A80CE5}"/>
              </a:ext>
            </a:extLst>
          </p:cNvPr>
          <p:cNvSpPr txBox="1"/>
          <p:nvPr/>
        </p:nvSpPr>
        <p:spPr>
          <a:xfrm>
            <a:off x="6745100" y="5203948"/>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171442591</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3" name="TextBox 22">
            <a:extLst>
              <a:ext uri="{FF2B5EF4-FFF2-40B4-BE49-F238E27FC236}">
                <a16:creationId xmlns:a16="http://schemas.microsoft.com/office/drawing/2014/main" id="{81DAA0AD-610E-4E8C-8086-2AA1E8AE4B28}"/>
              </a:ext>
            </a:extLst>
          </p:cNvPr>
          <p:cNvSpPr txBox="1"/>
          <p:nvPr/>
        </p:nvSpPr>
        <p:spPr>
          <a:xfrm>
            <a:off x="8934337" y="4435904"/>
            <a:ext cx="1357712" cy="169277"/>
          </a:xfrm>
          <a:prstGeom prst="rect">
            <a:avLst/>
          </a:prstGeom>
          <a:noFill/>
        </p:spPr>
        <p:txBody>
          <a:bodyPr wrap="square" lIns="0" tIns="0" rIns="0" bIns="0" rtlCol="0">
            <a:spAutoFit/>
          </a:bodyPr>
          <a:lstStyle/>
          <a:p>
            <a:pPr algn="ctr"/>
            <a:r>
              <a:rPr lang="en-US" sz="1100" dirty="0" err="1">
                <a:solidFill>
                  <a:srgbClr val="32425C"/>
                </a:solidFill>
                <a:latin typeface="+mj-lt"/>
              </a:rPr>
              <a:t>Mahadi</a:t>
            </a:r>
            <a:r>
              <a:rPr lang="en-US" sz="1100" dirty="0">
                <a:solidFill>
                  <a:srgbClr val="32425C"/>
                </a:solidFill>
                <a:latin typeface="+mj-lt"/>
              </a:rPr>
              <a:t> Afzal </a:t>
            </a:r>
            <a:r>
              <a:rPr lang="en-US" sz="1100" dirty="0" err="1">
                <a:solidFill>
                  <a:srgbClr val="32425C"/>
                </a:solidFill>
                <a:latin typeface="+mj-lt"/>
              </a:rPr>
              <a:t>Masom</a:t>
            </a:r>
            <a:endParaRPr lang="en-US" sz="1100" dirty="0">
              <a:solidFill>
                <a:srgbClr val="32425C"/>
              </a:solidFill>
              <a:latin typeface="+mj-lt"/>
            </a:endParaRPr>
          </a:p>
        </p:txBody>
      </p:sp>
      <p:cxnSp>
        <p:nvCxnSpPr>
          <p:cNvPr id="24" name="Straight Connector 23">
            <a:extLst>
              <a:ext uri="{FF2B5EF4-FFF2-40B4-BE49-F238E27FC236}">
                <a16:creationId xmlns:a16="http://schemas.microsoft.com/office/drawing/2014/main" id="{365D411E-7CED-47C8-AC48-7214E5B07419}"/>
              </a:ext>
            </a:extLst>
          </p:cNvPr>
          <p:cNvCxnSpPr>
            <a:cxnSpLocks/>
          </p:cNvCxnSpPr>
          <p:nvPr/>
        </p:nvCxnSpPr>
        <p:spPr>
          <a:xfrm flipV="1">
            <a:off x="9430652" y="1563467"/>
            <a:ext cx="19335" cy="1979951"/>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CF41585-E6DE-44BA-AE04-D24396D51EB1}"/>
              </a:ext>
            </a:extLst>
          </p:cNvPr>
          <p:cNvSpPr txBox="1"/>
          <p:nvPr/>
        </p:nvSpPr>
        <p:spPr>
          <a:xfrm>
            <a:off x="8818954" y="4614651"/>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163432534</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2" name="Freeform 6">
            <a:extLst>
              <a:ext uri="{FF2B5EF4-FFF2-40B4-BE49-F238E27FC236}">
                <a16:creationId xmlns:a16="http://schemas.microsoft.com/office/drawing/2014/main" id="{34DEEC9E-802D-4E0F-895D-E5090FDAD903}"/>
              </a:ext>
            </a:extLst>
          </p:cNvPr>
          <p:cNvSpPr>
            <a:spLocks/>
          </p:cNvSpPr>
          <p:nvPr/>
        </p:nvSpPr>
        <p:spPr bwMode="auto">
          <a:xfrm>
            <a:off x="8707383" y="2672796"/>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pic>
        <p:nvPicPr>
          <p:cNvPr id="25" name="Picture 24">
            <a:extLst>
              <a:ext uri="{FF2B5EF4-FFF2-40B4-BE49-F238E27FC236}">
                <a16:creationId xmlns:a16="http://schemas.microsoft.com/office/drawing/2014/main" id="{5BC90562-91FA-4AC0-AD85-32FF1B330A10}"/>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873894" y="3009286"/>
            <a:ext cx="1304498" cy="1304498"/>
          </a:xfrm>
          <a:prstGeom prst="rect">
            <a:avLst/>
          </a:prstGeom>
        </p:spPr>
      </p:pic>
    </p:spTree>
    <p:extLst>
      <p:ext uri="{BB962C8B-B14F-4D97-AF65-F5344CB8AC3E}">
        <p14:creationId xmlns:p14="http://schemas.microsoft.com/office/powerpoint/2010/main" val="374763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714908" y="1340329"/>
            <a:ext cx="6364698" cy="2088671"/>
          </a:xfrm>
        </p:spPr>
        <p:txBody>
          <a:bodyPr>
            <a:noAutofit/>
          </a:bodyPr>
          <a:lstStyle/>
          <a:p>
            <a:r>
              <a:rPr lang="en-US" sz="7200" dirty="0"/>
              <a:t>Thank You for 		Co-operation</a:t>
            </a:r>
          </a:p>
        </p:txBody>
      </p:sp>
      <p:pic>
        <p:nvPicPr>
          <p:cNvPr id="26" name="Picture 25">
            <a:extLst>
              <a:ext uri="{FF2B5EF4-FFF2-40B4-BE49-F238E27FC236}">
                <a16:creationId xmlns:a16="http://schemas.microsoft.com/office/drawing/2014/main" id="{5ACA7C7A-5960-46AC-B6E6-09B8AD75F182}"/>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43498" y="4900012"/>
            <a:ext cx="1438827" cy="1438827"/>
          </a:xfrm>
          <a:prstGeom prst="rect">
            <a:avLst/>
          </a:prstGeom>
        </p:spPr>
      </p:pic>
      <p:sp>
        <p:nvSpPr>
          <p:cNvPr id="28" name="TextBox 27">
            <a:extLst>
              <a:ext uri="{FF2B5EF4-FFF2-40B4-BE49-F238E27FC236}">
                <a16:creationId xmlns:a16="http://schemas.microsoft.com/office/drawing/2014/main" id="{00485690-9C47-45E4-A96E-7CC6C55F1F47}"/>
              </a:ext>
            </a:extLst>
          </p:cNvPr>
          <p:cNvSpPr txBox="1"/>
          <p:nvPr/>
        </p:nvSpPr>
        <p:spPr>
          <a:xfrm>
            <a:off x="9724571" y="6338839"/>
            <a:ext cx="1438827" cy="307777"/>
          </a:xfrm>
          <a:prstGeom prst="rect">
            <a:avLst/>
          </a:prstGeom>
          <a:noFill/>
        </p:spPr>
        <p:txBody>
          <a:bodyPr wrap="square" lIns="0" tIns="0" rIns="0" bIns="0" rtlCol="0">
            <a:spAutoFit/>
          </a:bodyPr>
          <a:lstStyle/>
          <a:p>
            <a:r>
              <a:rPr lang="cy-GB" sz="2000" b="1" dirty="0">
                <a:solidFill>
                  <a:srgbClr val="D6181F"/>
                </a:solidFill>
              </a:rPr>
              <a:t>Blood Point</a:t>
            </a:r>
          </a:p>
        </p:txBody>
      </p:sp>
    </p:spTree>
    <p:extLst>
      <p:ext uri="{BB962C8B-B14F-4D97-AF65-F5344CB8AC3E}">
        <p14:creationId xmlns:p14="http://schemas.microsoft.com/office/powerpoint/2010/main" val="55768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1635448" cy="246221"/>
          </a:xfrm>
          <a:prstGeom prst="rect">
            <a:avLst/>
          </a:prstGeom>
          <a:noFill/>
        </p:spPr>
        <p:txBody>
          <a:bodyPr wrap="none" lIns="0" tIns="0" rIns="0" bIns="0" rtlCol="0">
            <a:spAutoFit/>
          </a:bodyPr>
          <a:lstStyle/>
          <a:p>
            <a:r>
              <a:rPr lang="en-US" sz="1600" dirty="0">
                <a:solidFill>
                  <a:schemeClr val="tx1">
                    <a:lumMod val="85000"/>
                    <a:lumOff val="15000"/>
                  </a:schemeClr>
                </a:solidFill>
              </a:rPr>
              <a:t>Benefits by this app</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071354" cy="553998"/>
          </a:xfrm>
          <a:prstGeom prst="rect">
            <a:avLst/>
          </a:prstGeom>
          <a:noFill/>
        </p:spPr>
        <p:txBody>
          <a:bodyPr wrap="none" lIns="0" tIns="0" rIns="0" bIns="0" rtlCol="0">
            <a:spAutoFit/>
          </a:bodyPr>
          <a:lstStyle/>
          <a:p>
            <a:r>
              <a:rPr lang="en-US" sz="3600" dirty="0">
                <a:solidFill>
                  <a:srgbClr val="32425C"/>
                </a:solidFill>
                <a:latin typeface="+mj-lt"/>
              </a:rPr>
              <a:t>Why this project</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916815" y="1894734"/>
            <a:ext cx="5391603" cy="373885"/>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algn="l"/>
            <a:r>
              <a:rPr lang="en-US" dirty="0"/>
              <a:t>Social work is a good thinking. For commercial we can use it for business  without lose main behavior of social work. We design this app for social work as a commercial view.</a:t>
            </a:r>
          </a:p>
        </p:txBody>
      </p:sp>
      <p:grpSp>
        <p:nvGrpSpPr>
          <p:cNvPr id="34" name="Group 33"/>
          <p:cNvGrpSpPr/>
          <p:nvPr/>
        </p:nvGrpSpPr>
        <p:grpSpPr>
          <a:xfrm>
            <a:off x="5916815" y="2769432"/>
            <a:ext cx="713310" cy="704610"/>
            <a:chOff x="4279221" y="2033354"/>
            <a:chExt cx="1412875" cy="1395646"/>
          </a:xfrm>
        </p:grpSpPr>
        <p:sp>
          <p:nvSpPr>
            <p:cNvPr id="35"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6" name="Group 45"/>
          <p:cNvGrpSpPr/>
          <p:nvPr/>
        </p:nvGrpSpPr>
        <p:grpSpPr>
          <a:xfrm>
            <a:off x="6828638" y="2787310"/>
            <a:ext cx="3734587" cy="465658"/>
            <a:chOff x="6771488" y="3013879"/>
            <a:chExt cx="3734587" cy="465658"/>
          </a:xfrm>
        </p:grpSpPr>
        <p:sp>
          <p:nvSpPr>
            <p:cNvPr id="44" name="TextBox 43"/>
            <p:cNvSpPr txBox="1"/>
            <p:nvPr/>
          </p:nvSpPr>
          <p:spPr>
            <a:xfrm>
              <a:off x="6771488" y="3013879"/>
              <a:ext cx="749885" cy="215444"/>
            </a:xfrm>
            <a:prstGeom prst="rect">
              <a:avLst/>
            </a:prstGeom>
            <a:noFill/>
          </p:spPr>
          <p:txBody>
            <a:bodyPr wrap="none" lIns="0" tIns="0" rIns="0" bIns="0" rtlCol="0">
              <a:spAutoFit/>
            </a:bodyPr>
            <a:lstStyle/>
            <a:p>
              <a:r>
                <a:rPr lang="en-US" sz="1400" dirty="0">
                  <a:solidFill>
                    <a:srgbClr val="32425C"/>
                  </a:solidFill>
                  <a:latin typeface="+mj-lt"/>
                </a:rPr>
                <a:t>Marketing</a:t>
              </a:r>
            </a:p>
          </p:txBody>
        </p:sp>
        <p:sp>
          <p:nvSpPr>
            <p:cNvPr id="45" name="TextBox 44"/>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Any company can ad  by this app as a social work.</a:t>
              </a:r>
            </a:p>
          </p:txBody>
        </p:sp>
      </p:grpSp>
      <p:grpSp>
        <p:nvGrpSpPr>
          <p:cNvPr id="37" name="Group 36"/>
          <p:cNvGrpSpPr/>
          <p:nvPr/>
        </p:nvGrpSpPr>
        <p:grpSpPr>
          <a:xfrm>
            <a:off x="5916815" y="3816886"/>
            <a:ext cx="713310" cy="704610"/>
            <a:chOff x="4279221" y="2033354"/>
            <a:chExt cx="1412875" cy="1395646"/>
          </a:xfrm>
        </p:grpSpPr>
        <p:sp>
          <p:nvSpPr>
            <p:cNvPr id="38"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roup 46"/>
          <p:cNvGrpSpPr/>
          <p:nvPr/>
        </p:nvGrpSpPr>
        <p:grpSpPr>
          <a:xfrm>
            <a:off x="6828638" y="3834764"/>
            <a:ext cx="3734587" cy="465658"/>
            <a:chOff x="6771488" y="3013879"/>
            <a:chExt cx="3734587" cy="465658"/>
          </a:xfrm>
        </p:grpSpPr>
        <p:sp>
          <p:nvSpPr>
            <p:cNvPr id="48" name="TextBox 47"/>
            <p:cNvSpPr txBox="1"/>
            <p:nvPr/>
          </p:nvSpPr>
          <p:spPr>
            <a:xfrm>
              <a:off x="6771488" y="3013879"/>
              <a:ext cx="969817" cy="215444"/>
            </a:xfrm>
            <a:prstGeom prst="rect">
              <a:avLst/>
            </a:prstGeom>
            <a:noFill/>
          </p:spPr>
          <p:txBody>
            <a:bodyPr wrap="none" lIns="0" tIns="0" rIns="0" bIns="0" rtlCol="0">
              <a:spAutoFit/>
            </a:bodyPr>
            <a:lstStyle/>
            <a:p>
              <a:r>
                <a:rPr lang="en-US" sz="1400" dirty="0">
                  <a:solidFill>
                    <a:srgbClr val="32425C"/>
                  </a:solidFill>
                  <a:latin typeface="+mj-lt"/>
                </a:rPr>
                <a:t>Helping hand</a:t>
              </a:r>
            </a:p>
          </p:txBody>
        </p:sp>
        <p:sp>
          <p:nvSpPr>
            <p:cNvPr id="49" name="TextBox 48"/>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One people can help more people by this app.</a:t>
              </a:r>
            </a:p>
          </p:txBody>
        </p:sp>
      </p:grpSp>
      <p:grpSp>
        <p:nvGrpSpPr>
          <p:cNvPr id="40" name="Group 39"/>
          <p:cNvGrpSpPr/>
          <p:nvPr/>
        </p:nvGrpSpPr>
        <p:grpSpPr>
          <a:xfrm>
            <a:off x="5916815" y="4864340"/>
            <a:ext cx="713310" cy="704610"/>
            <a:chOff x="4279221" y="2033354"/>
            <a:chExt cx="1412875" cy="1395646"/>
          </a:xfrm>
        </p:grpSpPr>
        <p:sp>
          <p:nvSpPr>
            <p:cNvPr id="41"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50" name="Group 49"/>
          <p:cNvGrpSpPr/>
          <p:nvPr/>
        </p:nvGrpSpPr>
        <p:grpSpPr>
          <a:xfrm>
            <a:off x="6828638" y="4882218"/>
            <a:ext cx="3734587" cy="465658"/>
            <a:chOff x="6771488" y="3013879"/>
            <a:chExt cx="3734587" cy="465658"/>
          </a:xfrm>
        </p:grpSpPr>
        <p:sp>
          <p:nvSpPr>
            <p:cNvPr id="51" name="TextBox 50"/>
            <p:cNvSpPr txBox="1"/>
            <p:nvPr/>
          </p:nvSpPr>
          <p:spPr>
            <a:xfrm>
              <a:off x="6771488" y="3013879"/>
              <a:ext cx="1010598" cy="215444"/>
            </a:xfrm>
            <a:prstGeom prst="rect">
              <a:avLst/>
            </a:prstGeom>
            <a:noFill/>
          </p:spPr>
          <p:txBody>
            <a:bodyPr wrap="none" lIns="0" tIns="0" rIns="0" bIns="0" rtlCol="0">
              <a:spAutoFit/>
            </a:bodyPr>
            <a:lstStyle/>
            <a:p>
              <a:r>
                <a:rPr lang="en-US" sz="1400" dirty="0">
                  <a:solidFill>
                    <a:srgbClr val="32425C"/>
                  </a:solidFill>
                  <a:latin typeface="+mj-lt"/>
                </a:rPr>
                <a:t>Money saving</a:t>
              </a:r>
            </a:p>
          </p:txBody>
        </p:sp>
        <p:sp>
          <p:nvSpPr>
            <p:cNvPr id="52" name="TextBox 51"/>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It’s a huge idea that can save  money for branding.</a:t>
              </a:r>
            </a:p>
          </p:txBody>
        </p:sp>
      </p:grpSp>
      <p:pic>
        <p:nvPicPr>
          <p:cNvPr id="8" name="Picture 7">
            <a:extLst>
              <a:ext uri="{FF2B5EF4-FFF2-40B4-BE49-F238E27FC236}">
                <a16:creationId xmlns:a16="http://schemas.microsoft.com/office/drawing/2014/main" id="{67F6E165-D273-47C2-BD7A-C64E2579B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35" y="1509124"/>
            <a:ext cx="5187108" cy="5028023"/>
          </a:xfrm>
          <a:prstGeom prst="rect">
            <a:avLst/>
          </a:prstGeom>
        </p:spPr>
      </p:pic>
      <p:pic>
        <p:nvPicPr>
          <p:cNvPr id="7" name="Picture 6">
            <a:extLst>
              <a:ext uri="{FF2B5EF4-FFF2-40B4-BE49-F238E27FC236}">
                <a16:creationId xmlns:a16="http://schemas.microsoft.com/office/drawing/2014/main" id="{08A635E2-6CCF-4061-9B8A-678792E9698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67491" y="3982643"/>
            <a:ext cx="407258" cy="407258"/>
          </a:xfrm>
          <a:prstGeom prst="rect">
            <a:avLst/>
          </a:prstGeom>
        </p:spPr>
      </p:pic>
      <p:pic>
        <p:nvPicPr>
          <p:cNvPr id="10" name="Picture 9">
            <a:extLst>
              <a:ext uri="{FF2B5EF4-FFF2-40B4-BE49-F238E27FC236}">
                <a16:creationId xmlns:a16="http://schemas.microsoft.com/office/drawing/2014/main" id="{CEC1DDBB-0136-4696-99D6-3A62F1F65C2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3590"/>
                    </a14:imgEffect>
                    <a14:imgEffect>
                      <a14:saturation sat="18000"/>
                    </a14:imgEffect>
                  </a14:imgLayer>
                </a14:imgProps>
              </a:ext>
              <a:ext uri="{28A0092B-C50C-407E-A947-70E740481C1C}">
                <a14:useLocalDpi xmlns:a14="http://schemas.microsoft.com/office/drawing/2010/main" val="0"/>
              </a:ext>
            </a:extLst>
          </a:blip>
          <a:stretch>
            <a:fillRect/>
          </a:stretch>
        </p:blipFill>
        <p:spPr>
          <a:xfrm>
            <a:off x="6025898" y="2855677"/>
            <a:ext cx="508243" cy="508243"/>
          </a:xfrm>
          <a:prstGeom prst="rect">
            <a:avLst/>
          </a:prstGeom>
        </p:spPr>
      </p:pic>
      <p:pic>
        <p:nvPicPr>
          <p:cNvPr id="12" name="Picture 11">
            <a:extLst>
              <a:ext uri="{FF2B5EF4-FFF2-40B4-BE49-F238E27FC236}">
                <a16:creationId xmlns:a16="http://schemas.microsoft.com/office/drawing/2014/main" id="{44686798-A53E-4CA6-B6DF-5F540413FDD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068606" y="4950289"/>
            <a:ext cx="511827" cy="511827"/>
          </a:xfrm>
          <a:prstGeom prst="rect">
            <a:avLst/>
          </a:prstGeom>
        </p:spPr>
      </p:pic>
    </p:spTree>
    <p:extLst>
      <p:ext uri="{BB962C8B-B14F-4D97-AF65-F5344CB8AC3E}">
        <p14:creationId xmlns:p14="http://schemas.microsoft.com/office/powerpoint/2010/main" val="46489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273553"/>
            <a:ext cx="1691169"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Agenda</a:t>
            </a:r>
          </a:p>
        </p:txBody>
      </p:sp>
      <p:sp>
        <p:nvSpPr>
          <p:cNvPr id="7" name="TextBox 6"/>
          <p:cNvSpPr txBox="1"/>
          <p:nvPr/>
        </p:nvSpPr>
        <p:spPr>
          <a:xfrm>
            <a:off x="874713" y="865651"/>
            <a:ext cx="5657831" cy="307777"/>
          </a:xfrm>
          <a:prstGeom prst="rect">
            <a:avLst/>
          </a:prstGeom>
          <a:noFill/>
        </p:spPr>
        <p:txBody>
          <a:bodyPr wrap="none" lIns="0" tIns="0" rIns="0" bIns="0" rtlCol="0">
            <a:spAutoFit/>
          </a:bodyPr>
          <a:lstStyle/>
          <a:p>
            <a:r>
              <a:rPr lang="en-US" sz="2000" dirty="0">
                <a:solidFill>
                  <a:schemeClr val="tx1">
                    <a:lumMod val="85000"/>
                    <a:lumOff val="15000"/>
                  </a:schemeClr>
                </a:solidFill>
              </a:rPr>
              <a:t>We believe helping is the best process to live together.</a:t>
            </a:r>
          </a:p>
        </p:txBody>
      </p:sp>
      <p:sp>
        <p:nvSpPr>
          <p:cNvPr id="8" name="Oval 7"/>
          <p:cNvSpPr/>
          <p:nvPr/>
        </p:nvSpPr>
        <p:spPr>
          <a:xfrm>
            <a:off x="874713" y="3371430"/>
            <a:ext cx="271688" cy="271688"/>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277" y="3040549"/>
            <a:ext cx="933450" cy="93345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4719" y="3040549"/>
            <a:ext cx="933450" cy="93345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Collecting Donor </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58986"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Money</a:t>
            </a: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73688" y="4932433"/>
            <a:ext cx="3472312" cy="610232"/>
          </a:xfrm>
          <a:prstGeom prst="rect">
            <a:avLst/>
          </a:prstGeom>
          <a:noFill/>
        </p:spPr>
        <p:txBody>
          <a:bodyPr wrap="square" lIns="0" tIns="0" rIns="0" bIns="0" rtlCol="0">
            <a:spAutoFit/>
          </a:bodyPr>
          <a:lstStyle/>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For increasing</a:t>
            </a:r>
          </a:p>
          <a:p>
            <a:pPr algn="ctr">
              <a:lnSpc>
                <a:spcPts val="1500"/>
              </a:lnSpc>
            </a:pPr>
            <a:endParaRPr lang="en-US" sz="2400" dirty="0">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 Blood Service</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53090" y="1712400"/>
            <a:ext cx="2576175"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Confirm their availability</a:t>
            </a:r>
          </a:p>
        </p:txBody>
      </p: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63973" y="1712400"/>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life</a:t>
            </a:r>
          </a:p>
        </p:txBody>
      </p:sp>
      <p:grpSp>
        <p:nvGrpSpPr>
          <p:cNvPr id="53" name="Group 52"/>
          <p:cNvGrpSpPr/>
          <p:nvPr/>
        </p:nvGrpSpPr>
        <p:grpSpPr>
          <a:xfrm>
            <a:off x="2321604" y="3330268"/>
            <a:ext cx="360363" cy="354013"/>
            <a:chOff x="9161463" y="4692650"/>
            <a:chExt cx="360363" cy="354013"/>
          </a:xfrm>
          <a:solidFill>
            <a:schemeClr val="bg1"/>
          </a:solidFill>
        </p:grpSpPr>
        <p:sp>
          <p:nvSpPr>
            <p:cNvPr id="54"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2595AEE8-2A1C-463E-9A9F-5C29CA9E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809" y="3048475"/>
            <a:ext cx="920518" cy="920518"/>
          </a:xfrm>
          <a:prstGeom prst="rect">
            <a:avLst/>
          </a:prstGeom>
        </p:spPr>
      </p:pic>
      <p:pic>
        <p:nvPicPr>
          <p:cNvPr id="47" name="Picture 46">
            <a:extLst>
              <a:ext uri="{FF2B5EF4-FFF2-40B4-BE49-F238E27FC236}">
                <a16:creationId xmlns:a16="http://schemas.microsoft.com/office/drawing/2014/main" id="{1C14FF32-594D-4343-B41F-35E46B4A0CF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882024" y="3242980"/>
            <a:ext cx="511827" cy="511827"/>
          </a:xfrm>
          <a:prstGeom prst="rect">
            <a:avLst/>
          </a:prstGeom>
        </p:spPr>
      </p:pic>
    </p:spTree>
    <p:extLst>
      <p:ext uri="{BB962C8B-B14F-4D97-AF65-F5344CB8AC3E}">
        <p14:creationId xmlns:p14="http://schemas.microsoft.com/office/powerpoint/2010/main" val="44030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2325508" cy="246221"/>
          </a:xfrm>
          <a:prstGeom prst="rect">
            <a:avLst/>
          </a:prstGeom>
          <a:noFill/>
        </p:spPr>
        <p:txBody>
          <a:bodyPr wrap="none" lIns="0" tIns="0" rIns="0" bIns="0" rtlCol="0">
            <a:spAutoFit/>
          </a:bodyPr>
          <a:lstStyle/>
          <a:p>
            <a:r>
              <a:rPr lang="en-US" sz="1600" dirty="0">
                <a:solidFill>
                  <a:schemeClr val="tx1">
                    <a:lumMod val="85000"/>
                    <a:lumOff val="15000"/>
                  </a:schemeClr>
                </a:solidFill>
              </a:rPr>
              <a:t>SWOT analysis of our team. </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239669" cy="553998"/>
          </a:xfrm>
          <a:prstGeom prst="rect">
            <a:avLst/>
          </a:prstGeom>
          <a:noFill/>
        </p:spPr>
        <p:txBody>
          <a:bodyPr wrap="none" lIns="0" tIns="0" rIns="0" bIns="0" rtlCol="0">
            <a:spAutoFit/>
          </a:bodyPr>
          <a:lstStyle/>
          <a:p>
            <a:r>
              <a:rPr lang="en-US" sz="3600" dirty="0">
                <a:solidFill>
                  <a:srgbClr val="32425C"/>
                </a:solidFill>
                <a:latin typeface="+mj-lt"/>
              </a:rPr>
              <a:t>SWOT Analysis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p:cNvSpPr>
            <a:spLocks/>
          </p:cNvSpPr>
          <p:nvPr/>
        </p:nvSpPr>
        <p:spPr bwMode="auto">
          <a:xfrm>
            <a:off x="4763" y="3578225"/>
            <a:ext cx="12187237" cy="2424113"/>
          </a:xfrm>
          <a:custGeom>
            <a:avLst/>
            <a:gdLst>
              <a:gd name="T0" fmla="*/ 0 w 7680"/>
              <a:gd name="T1" fmla="*/ 158 h 1526"/>
              <a:gd name="T2" fmla="*/ 1764 w 7680"/>
              <a:gd name="T3" fmla="*/ 742 h 1526"/>
              <a:gd name="T4" fmla="*/ 3780 w 7680"/>
              <a:gd name="T5" fmla="*/ 622 h 1526"/>
              <a:gd name="T6" fmla="*/ 5678 w 7680"/>
              <a:gd name="T7" fmla="*/ 175 h 1526"/>
              <a:gd name="T8" fmla="*/ 7680 w 7680"/>
              <a:gd name="T9" fmla="*/ 822 h 1526"/>
              <a:gd name="T10" fmla="*/ 7680 w 7680"/>
              <a:gd name="T11" fmla="*/ 1390 h 1526"/>
              <a:gd name="T12" fmla="*/ 6236 w 7680"/>
              <a:gd name="T13" fmla="*/ 1286 h 1526"/>
              <a:gd name="T14" fmla="*/ 3317 w 7680"/>
              <a:gd name="T15" fmla="*/ 578 h 1526"/>
              <a:gd name="T16" fmla="*/ 724 w 7680"/>
              <a:gd name="T17" fmla="*/ 982 h 1526"/>
              <a:gd name="T18" fmla="*/ 0 w 7680"/>
              <a:gd name="T19" fmla="*/ 768 h 1526"/>
              <a:gd name="T20" fmla="*/ 0 w 7680"/>
              <a:gd name="T21" fmla="*/ 158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0" h="1526">
                <a:moveTo>
                  <a:pt x="0" y="158"/>
                </a:moveTo>
                <a:cubicBezTo>
                  <a:pt x="436" y="174"/>
                  <a:pt x="1204" y="438"/>
                  <a:pt x="1764" y="742"/>
                </a:cubicBezTo>
                <a:cubicBezTo>
                  <a:pt x="2324" y="1046"/>
                  <a:pt x="3100" y="1070"/>
                  <a:pt x="3780" y="622"/>
                </a:cubicBezTo>
                <a:cubicBezTo>
                  <a:pt x="4460" y="174"/>
                  <a:pt x="5089" y="0"/>
                  <a:pt x="5678" y="175"/>
                </a:cubicBezTo>
                <a:cubicBezTo>
                  <a:pt x="6268" y="350"/>
                  <a:pt x="7076" y="910"/>
                  <a:pt x="7680" y="822"/>
                </a:cubicBezTo>
                <a:cubicBezTo>
                  <a:pt x="7680" y="1390"/>
                  <a:pt x="7680" y="1390"/>
                  <a:pt x="7680" y="1390"/>
                </a:cubicBezTo>
                <a:cubicBezTo>
                  <a:pt x="7680" y="1390"/>
                  <a:pt x="7036" y="1526"/>
                  <a:pt x="6236" y="1286"/>
                </a:cubicBezTo>
                <a:cubicBezTo>
                  <a:pt x="5436" y="1046"/>
                  <a:pt x="4246" y="542"/>
                  <a:pt x="3317" y="578"/>
                </a:cubicBezTo>
                <a:cubicBezTo>
                  <a:pt x="2388" y="614"/>
                  <a:pt x="1260" y="1006"/>
                  <a:pt x="724" y="982"/>
                </a:cubicBezTo>
                <a:cubicBezTo>
                  <a:pt x="188" y="958"/>
                  <a:pt x="0" y="768"/>
                  <a:pt x="0" y="768"/>
                </a:cubicBezTo>
                <a:lnTo>
                  <a:pt x="0" y="158"/>
                </a:lnTo>
                <a:close/>
              </a:path>
            </a:pathLst>
          </a:custGeom>
          <a:solidFill>
            <a:srgbClr val="0DB04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Freeform 6"/>
          <p:cNvSpPr>
            <a:spLocks/>
          </p:cNvSpPr>
          <p:nvPr/>
        </p:nvSpPr>
        <p:spPr bwMode="auto">
          <a:xfrm>
            <a:off x="4763" y="3511550"/>
            <a:ext cx="12187237" cy="2135188"/>
          </a:xfrm>
          <a:custGeom>
            <a:avLst/>
            <a:gdLst>
              <a:gd name="T0" fmla="*/ 0 w 7680"/>
              <a:gd name="T1" fmla="*/ 1088 h 1344"/>
              <a:gd name="T2" fmla="*/ 1708 w 7680"/>
              <a:gd name="T3" fmla="*/ 1328 h 1344"/>
              <a:gd name="T4" fmla="*/ 5308 w 7680"/>
              <a:gd name="T5" fmla="*/ 664 h 1344"/>
              <a:gd name="T6" fmla="*/ 7680 w 7680"/>
              <a:gd name="T7" fmla="*/ 1264 h 1344"/>
              <a:gd name="T8" fmla="*/ 7680 w 7680"/>
              <a:gd name="T9" fmla="*/ 376 h 1344"/>
              <a:gd name="T10" fmla="*/ 4532 w 7680"/>
              <a:gd name="T11" fmla="*/ 192 h 1344"/>
              <a:gd name="T12" fmla="*/ 0 w 7680"/>
              <a:gd name="T13" fmla="*/ 80 h 1344"/>
              <a:gd name="T14" fmla="*/ 0 w 7680"/>
              <a:gd name="T15" fmla="*/ 1088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0" h="1344">
                <a:moveTo>
                  <a:pt x="0" y="1088"/>
                </a:moveTo>
                <a:cubicBezTo>
                  <a:pt x="0" y="1088"/>
                  <a:pt x="532" y="1344"/>
                  <a:pt x="1708" y="1328"/>
                </a:cubicBezTo>
                <a:cubicBezTo>
                  <a:pt x="2884" y="1312"/>
                  <a:pt x="4004" y="624"/>
                  <a:pt x="5308" y="664"/>
                </a:cubicBezTo>
                <a:cubicBezTo>
                  <a:pt x="6612" y="704"/>
                  <a:pt x="7680" y="1264"/>
                  <a:pt x="7680" y="1264"/>
                </a:cubicBezTo>
                <a:cubicBezTo>
                  <a:pt x="7680" y="376"/>
                  <a:pt x="7680" y="376"/>
                  <a:pt x="7680" y="376"/>
                </a:cubicBezTo>
                <a:cubicBezTo>
                  <a:pt x="7680" y="376"/>
                  <a:pt x="5676" y="0"/>
                  <a:pt x="4532" y="192"/>
                </a:cubicBezTo>
                <a:cubicBezTo>
                  <a:pt x="3388" y="384"/>
                  <a:pt x="732" y="496"/>
                  <a:pt x="0" y="80"/>
                </a:cubicBezTo>
                <a:lnTo>
                  <a:pt x="0" y="1088"/>
                </a:lnTo>
                <a:close/>
              </a:path>
            </a:pathLst>
          </a:custGeom>
          <a:solidFill>
            <a:srgbClr val="0071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oup 24"/>
          <p:cNvGrpSpPr/>
          <p:nvPr/>
        </p:nvGrpSpPr>
        <p:grpSpPr>
          <a:xfrm>
            <a:off x="4025111" y="3884823"/>
            <a:ext cx="1388642" cy="1388642"/>
            <a:chOff x="4059108" y="2175085"/>
            <a:chExt cx="1388642" cy="1388642"/>
          </a:xfrm>
        </p:grpSpPr>
        <p:sp>
          <p:nvSpPr>
            <p:cNvPr id="14" name="Oval 13"/>
            <p:cNvSpPr/>
            <p:nvPr/>
          </p:nvSpPr>
          <p:spPr>
            <a:xfrm>
              <a:off x="4059108" y="21750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338251" y="2460295"/>
              <a:ext cx="830356" cy="1015663"/>
            </a:xfrm>
            <a:prstGeom prst="rect">
              <a:avLst/>
            </a:prstGeom>
            <a:noFill/>
          </p:spPr>
          <p:txBody>
            <a:bodyPr wrap="none" lIns="0" tIns="0" rIns="0" bIns="0" rtlCol="0">
              <a:spAutoFit/>
            </a:bodyPr>
            <a:lstStyle/>
            <a:p>
              <a:pPr algn="ctr"/>
              <a:r>
                <a:rPr lang="en-US" sz="6600" dirty="0">
                  <a:solidFill>
                    <a:schemeClr val="bg1"/>
                  </a:solidFill>
                  <a:latin typeface="+mj-lt"/>
                </a:rPr>
                <a:t>W</a:t>
              </a:r>
            </a:p>
          </p:txBody>
        </p:sp>
      </p:grpSp>
      <p:grpSp>
        <p:nvGrpSpPr>
          <p:cNvPr id="26" name="Group 25"/>
          <p:cNvGrpSpPr/>
          <p:nvPr/>
        </p:nvGrpSpPr>
        <p:grpSpPr>
          <a:xfrm>
            <a:off x="6778246" y="3576716"/>
            <a:ext cx="1388642" cy="1388642"/>
            <a:chOff x="6744251" y="1866978"/>
            <a:chExt cx="1388642" cy="1388642"/>
          </a:xfrm>
        </p:grpSpPr>
        <p:sp>
          <p:nvSpPr>
            <p:cNvPr id="15" name="Oval 14"/>
            <p:cNvSpPr/>
            <p:nvPr/>
          </p:nvSpPr>
          <p:spPr>
            <a:xfrm>
              <a:off x="6744251" y="1866978"/>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85911" y="2117563"/>
              <a:ext cx="705322" cy="1015663"/>
            </a:xfrm>
            <a:prstGeom prst="rect">
              <a:avLst/>
            </a:prstGeom>
            <a:noFill/>
          </p:spPr>
          <p:txBody>
            <a:bodyPr wrap="none" lIns="0" tIns="0" rIns="0" bIns="0" rtlCol="0">
              <a:spAutoFit/>
            </a:bodyPr>
            <a:lstStyle/>
            <a:p>
              <a:pPr algn="ctr"/>
              <a:r>
                <a:rPr lang="en-US" sz="6600" dirty="0">
                  <a:solidFill>
                    <a:schemeClr val="bg1"/>
                  </a:solidFill>
                  <a:latin typeface="+mj-lt"/>
                </a:rPr>
                <a:t>O</a:t>
              </a:r>
            </a:p>
          </p:txBody>
        </p:sp>
      </p:grpSp>
      <p:grpSp>
        <p:nvGrpSpPr>
          <p:cNvPr id="22" name="Group 21"/>
          <p:cNvGrpSpPr/>
          <p:nvPr/>
        </p:nvGrpSpPr>
        <p:grpSpPr>
          <a:xfrm>
            <a:off x="1271976" y="4154325"/>
            <a:ext cx="1388642" cy="1388642"/>
            <a:chOff x="1621615" y="2444587"/>
            <a:chExt cx="1388642" cy="1388642"/>
          </a:xfrm>
        </p:grpSpPr>
        <p:sp>
          <p:nvSpPr>
            <p:cNvPr id="13" name="Oval 12"/>
            <p:cNvSpPr/>
            <p:nvPr/>
          </p:nvSpPr>
          <p:spPr>
            <a:xfrm>
              <a:off x="1621615" y="2444587"/>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73081" y="2669845"/>
              <a:ext cx="485710" cy="1015663"/>
            </a:xfrm>
            <a:prstGeom prst="rect">
              <a:avLst/>
            </a:prstGeom>
            <a:noFill/>
          </p:spPr>
          <p:txBody>
            <a:bodyPr wrap="none" lIns="0" tIns="0" rIns="0" bIns="0" rtlCol="0">
              <a:spAutoFit/>
            </a:bodyPr>
            <a:lstStyle/>
            <a:p>
              <a:pPr algn="ctr"/>
              <a:r>
                <a:rPr lang="en-US" sz="6600" dirty="0">
                  <a:solidFill>
                    <a:schemeClr val="bg1"/>
                  </a:solidFill>
                  <a:latin typeface="+mj-lt"/>
                </a:rPr>
                <a:t>S</a:t>
              </a:r>
            </a:p>
          </p:txBody>
        </p:sp>
      </p:grpSp>
      <p:grpSp>
        <p:nvGrpSpPr>
          <p:cNvPr id="23" name="Group 22"/>
          <p:cNvGrpSpPr/>
          <p:nvPr/>
        </p:nvGrpSpPr>
        <p:grpSpPr>
          <a:xfrm>
            <a:off x="9531382" y="4088023"/>
            <a:ext cx="1388642" cy="1388642"/>
            <a:chOff x="9429394" y="2289385"/>
            <a:chExt cx="1388642" cy="1388642"/>
          </a:xfrm>
        </p:grpSpPr>
        <p:sp>
          <p:nvSpPr>
            <p:cNvPr id="16" name="Oval 15"/>
            <p:cNvSpPr/>
            <p:nvPr/>
          </p:nvSpPr>
          <p:spPr>
            <a:xfrm>
              <a:off x="9429394" y="22893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80860" y="2536495"/>
              <a:ext cx="485710" cy="1015663"/>
            </a:xfrm>
            <a:prstGeom prst="rect">
              <a:avLst/>
            </a:prstGeom>
            <a:noFill/>
          </p:spPr>
          <p:txBody>
            <a:bodyPr wrap="none" lIns="0" tIns="0" rIns="0" bIns="0" rtlCol="0">
              <a:spAutoFit/>
            </a:bodyPr>
            <a:lstStyle/>
            <a:p>
              <a:pPr algn="ctr"/>
              <a:r>
                <a:rPr lang="en-GB" sz="6600" dirty="0">
                  <a:solidFill>
                    <a:schemeClr val="bg1"/>
                  </a:solidFill>
                  <a:latin typeface="+mj-lt"/>
                </a:rPr>
                <a:t>T</a:t>
              </a:r>
              <a:endParaRPr lang="en-US" sz="6600" dirty="0">
                <a:solidFill>
                  <a:schemeClr val="bg1"/>
                </a:solidFill>
                <a:latin typeface="+mj-lt"/>
              </a:endParaRPr>
            </a:p>
          </p:txBody>
        </p:sp>
      </p:grpSp>
      <p:sp>
        <p:nvSpPr>
          <p:cNvPr id="27" name="TextBox 26"/>
          <p:cNvSpPr txBox="1"/>
          <p:nvPr/>
        </p:nvSpPr>
        <p:spPr>
          <a:xfrm>
            <a:off x="1441314" y="2339125"/>
            <a:ext cx="1049967" cy="307777"/>
          </a:xfrm>
          <a:prstGeom prst="rect">
            <a:avLst/>
          </a:prstGeom>
          <a:noFill/>
        </p:spPr>
        <p:txBody>
          <a:bodyPr wrap="none" lIns="0" tIns="0" rIns="0" bIns="0" rtlCol="0">
            <a:spAutoFit/>
          </a:bodyPr>
          <a:lstStyle/>
          <a:p>
            <a:pPr algn="ctr"/>
            <a:r>
              <a:rPr lang="en-US" sz="2000" dirty="0">
                <a:solidFill>
                  <a:srgbClr val="0071BB"/>
                </a:solidFill>
                <a:latin typeface="+mj-lt"/>
              </a:rPr>
              <a:t>Strength</a:t>
            </a:r>
          </a:p>
        </p:txBody>
      </p:sp>
      <p:sp>
        <p:nvSpPr>
          <p:cNvPr id="28" name="TextBox 27"/>
          <p:cNvSpPr txBox="1"/>
          <p:nvPr/>
        </p:nvSpPr>
        <p:spPr>
          <a:xfrm>
            <a:off x="874713"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so confident about this project that’s why we can build it and we will.</a:t>
            </a:r>
          </a:p>
        </p:txBody>
      </p:sp>
      <p:sp>
        <p:nvSpPr>
          <p:cNvPr id="29" name="TextBox 28"/>
          <p:cNvSpPr txBox="1"/>
          <p:nvPr/>
        </p:nvSpPr>
        <p:spPr>
          <a:xfrm>
            <a:off x="3627848"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not thinking about it because if we think about this it will come to us.</a:t>
            </a:r>
          </a:p>
        </p:txBody>
      </p:sp>
      <p:sp>
        <p:nvSpPr>
          <p:cNvPr id="30" name="TextBox 29"/>
          <p:cNvSpPr txBox="1"/>
          <p:nvPr/>
        </p:nvSpPr>
        <p:spPr>
          <a:xfrm>
            <a:off x="6380983" y="2697906"/>
            <a:ext cx="2183169"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By this project we can make  our confidence and experience more effective. </a:t>
            </a:r>
          </a:p>
        </p:txBody>
      </p:sp>
      <p:sp>
        <p:nvSpPr>
          <p:cNvPr id="31" name="TextBox 30"/>
          <p:cNvSpPr txBox="1"/>
          <p:nvPr/>
        </p:nvSpPr>
        <p:spPr>
          <a:xfrm>
            <a:off x="9134119"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Laziness and careless is the big threat. So we all mind it.</a:t>
            </a:r>
          </a:p>
        </p:txBody>
      </p:sp>
      <p:sp>
        <p:nvSpPr>
          <p:cNvPr id="32" name="TextBox 31"/>
          <p:cNvSpPr txBox="1"/>
          <p:nvPr/>
        </p:nvSpPr>
        <p:spPr>
          <a:xfrm>
            <a:off x="4120710" y="2339125"/>
            <a:ext cx="1197444" cy="307777"/>
          </a:xfrm>
          <a:prstGeom prst="rect">
            <a:avLst/>
          </a:prstGeom>
          <a:noFill/>
        </p:spPr>
        <p:txBody>
          <a:bodyPr wrap="none" lIns="0" tIns="0" rIns="0" bIns="0" rtlCol="0">
            <a:spAutoFit/>
          </a:bodyPr>
          <a:lstStyle/>
          <a:p>
            <a:pPr algn="ctr"/>
            <a:r>
              <a:rPr lang="en-US" sz="2000" dirty="0">
                <a:solidFill>
                  <a:srgbClr val="0DB04A"/>
                </a:solidFill>
                <a:latin typeface="+mj-lt"/>
              </a:rPr>
              <a:t>Weakness</a:t>
            </a:r>
          </a:p>
        </p:txBody>
      </p:sp>
      <p:sp>
        <p:nvSpPr>
          <p:cNvPr id="33" name="TextBox 32"/>
          <p:cNvSpPr txBox="1"/>
          <p:nvPr/>
        </p:nvSpPr>
        <p:spPr>
          <a:xfrm>
            <a:off x="6728774" y="2339125"/>
            <a:ext cx="1487588" cy="307777"/>
          </a:xfrm>
          <a:prstGeom prst="rect">
            <a:avLst/>
          </a:prstGeom>
          <a:noFill/>
        </p:spPr>
        <p:txBody>
          <a:bodyPr wrap="none" lIns="0" tIns="0" rIns="0" bIns="0" rtlCol="0">
            <a:spAutoFit/>
          </a:bodyPr>
          <a:lstStyle/>
          <a:p>
            <a:pPr algn="ctr"/>
            <a:r>
              <a:rPr lang="en-US" sz="2000" dirty="0">
                <a:solidFill>
                  <a:srgbClr val="F05A21"/>
                </a:solidFill>
                <a:latin typeface="+mj-lt"/>
              </a:rPr>
              <a:t>Opportunity</a:t>
            </a:r>
          </a:p>
        </p:txBody>
      </p:sp>
      <p:sp>
        <p:nvSpPr>
          <p:cNvPr id="34" name="TextBox 33"/>
          <p:cNvSpPr txBox="1"/>
          <p:nvPr/>
        </p:nvSpPr>
        <p:spPr>
          <a:xfrm>
            <a:off x="9836174" y="2339125"/>
            <a:ext cx="779060" cy="307777"/>
          </a:xfrm>
          <a:prstGeom prst="rect">
            <a:avLst/>
          </a:prstGeom>
          <a:noFill/>
        </p:spPr>
        <p:txBody>
          <a:bodyPr wrap="none" lIns="0" tIns="0" rIns="0" bIns="0" rtlCol="0">
            <a:spAutoFit/>
          </a:bodyPr>
          <a:lstStyle/>
          <a:p>
            <a:pPr algn="ctr"/>
            <a:r>
              <a:rPr lang="en-US" sz="2000" dirty="0">
                <a:solidFill>
                  <a:srgbClr val="D6181F"/>
                </a:solidFill>
                <a:latin typeface="+mj-lt"/>
              </a:rPr>
              <a:t>Threat</a:t>
            </a:r>
          </a:p>
        </p:txBody>
      </p:sp>
      <p:grpSp>
        <p:nvGrpSpPr>
          <p:cNvPr id="35" name="Group 34"/>
          <p:cNvGrpSpPr/>
          <p:nvPr/>
        </p:nvGrpSpPr>
        <p:grpSpPr>
          <a:xfrm>
            <a:off x="1763197" y="1871474"/>
            <a:ext cx="406200" cy="231154"/>
            <a:chOff x="10453688" y="2085975"/>
            <a:chExt cx="287337" cy="163513"/>
          </a:xfrm>
          <a:solidFill>
            <a:srgbClr val="0071BB"/>
          </a:solidFill>
          <a:effectLst/>
        </p:grpSpPr>
        <p:sp>
          <p:nvSpPr>
            <p:cNvPr id="36" name="Freeform 2072"/>
            <p:cNvSpPr>
              <a:spLocks/>
            </p:cNvSpPr>
            <p:nvPr/>
          </p:nvSpPr>
          <p:spPr bwMode="auto">
            <a:xfrm>
              <a:off x="10453688" y="2114550"/>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73"/>
            <p:cNvSpPr>
              <a:spLocks/>
            </p:cNvSpPr>
            <p:nvPr/>
          </p:nvSpPr>
          <p:spPr bwMode="auto">
            <a:xfrm>
              <a:off x="10512425" y="2085975"/>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74"/>
            <p:cNvSpPr>
              <a:spLocks/>
            </p:cNvSpPr>
            <p:nvPr/>
          </p:nvSpPr>
          <p:spPr bwMode="auto">
            <a:xfrm>
              <a:off x="10693400" y="2114550"/>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4563062" y="1795100"/>
            <a:ext cx="312740" cy="307528"/>
            <a:chOff x="6443663" y="2484438"/>
            <a:chExt cx="285750" cy="280987"/>
          </a:xfrm>
          <a:solidFill>
            <a:srgbClr val="0DB04A"/>
          </a:solidFill>
          <a:effectLst/>
        </p:grpSpPr>
        <p:sp>
          <p:nvSpPr>
            <p:cNvPr id="40" name="Freeform 3837"/>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38"/>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39"/>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40"/>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41"/>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7312252" y="1805150"/>
            <a:ext cx="320632" cy="297478"/>
            <a:chOff x="9879013" y="2500313"/>
            <a:chExt cx="285750" cy="265113"/>
          </a:xfrm>
          <a:solidFill>
            <a:srgbClr val="F05A21"/>
          </a:solidFill>
          <a:effectLst/>
        </p:grpSpPr>
        <p:sp>
          <p:nvSpPr>
            <p:cNvPr id="4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3091"/>
          <p:cNvSpPr>
            <a:spLocks noEditPoints="1"/>
          </p:cNvSpPr>
          <p:nvPr/>
        </p:nvSpPr>
        <p:spPr bwMode="auto">
          <a:xfrm>
            <a:off x="10069334" y="1789888"/>
            <a:ext cx="312740" cy="312740"/>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D6181F"/>
          </a:solidFill>
          <a:ln>
            <a:noFill/>
          </a:ln>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59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3375604" cy="246221"/>
          </a:xfrm>
          <a:prstGeom prst="rect">
            <a:avLst/>
          </a:prstGeom>
          <a:noFill/>
        </p:spPr>
        <p:txBody>
          <a:bodyPr wrap="none" lIns="0" tIns="0" rIns="0" bIns="0" rtlCol="0">
            <a:spAutoFit/>
          </a:bodyPr>
          <a:lstStyle/>
          <a:p>
            <a:r>
              <a:rPr lang="en-US" sz="1600" dirty="0">
                <a:solidFill>
                  <a:schemeClr val="tx1">
                    <a:lumMod val="85000"/>
                    <a:lumOff val="15000"/>
                  </a:schemeClr>
                </a:solidFill>
              </a:rPr>
              <a:t>Our app Features are below with details.</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467535" cy="553998"/>
          </a:xfrm>
          <a:prstGeom prst="rect">
            <a:avLst/>
          </a:prstGeom>
          <a:noFill/>
        </p:spPr>
        <p:txBody>
          <a:bodyPr wrap="none" lIns="0" tIns="0" rIns="0" bIns="0" rtlCol="0">
            <a:spAutoFit/>
          </a:bodyPr>
          <a:lstStyle/>
          <a:p>
            <a:r>
              <a:rPr lang="en-US" sz="3600" dirty="0">
                <a:solidFill>
                  <a:srgbClr val="32425C"/>
                </a:solidFill>
                <a:latin typeface="+mj-lt"/>
              </a:rPr>
              <a:t>App Features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4835926" y="1743075"/>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2" name="Group 11"/>
          <p:cNvGrpSpPr/>
          <p:nvPr/>
        </p:nvGrpSpPr>
        <p:grpSpPr>
          <a:xfrm>
            <a:off x="4835926" y="3058593"/>
            <a:ext cx="1079969" cy="1066800"/>
            <a:chOff x="4279221" y="2033354"/>
            <a:chExt cx="1412875" cy="1395646"/>
          </a:xfrm>
        </p:grpSpPr>
        <p:sp>
          <p:nvSpPr>
            <p:cNvPr id="13"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835926" y="4374111"/>
            <a:ext cx="1079969" cy="1066800"/>
            <a:chOff x="4279221" y="2033354"/>
            <a:chExt cx="1412875" cy="1395646"/>
          </a:xfrm>
        </p:grpSpPr>
        <p:sp>
          <p:nvSpPr>
            <p:cNvPr id="16"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a:off x="6276106" y="1743075"/>
            <a:ext cx="1079969" cy="1066800"/>
            <a:chOff x="4279221" y="2033354"/>
            <a:chExt cx="1412875" cy="1395646"/>
          </a:xfrm>
        </p:grpSpPr>
        <p:sp>
          <p:nvSpPr>
            <p:cNvPr id="34"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6" name="Group 35"/>
          <p:cNvGrpSpPr/>
          <p:nvPr/>
        </p:nvGrpSpPr>
        <p:grpSpPr>
          <a:xfrm>
            <a:off x="6276106" y="3058593"/>
            <a:ext cx="1079969" cy="1066800"/>
            <a:chOff x="4279221" y="2033354"/>
            <a:chExt cx="1412875" cy="1395646"/>
          </a:xfrm>
        </p:grpSpPr>
        <p:sp>
          <p:nvSpPr>
            <p:cNvPr id="37"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9" name="Group 38"/>
          <p:cNvGrpSpPr/>
          <p:nvPr/>
        </p:nvGrpSpPr>
        <p:grpSpPr>
          <a:xfrm>
            <a:off x="6276106" y="4374111"/>
            <a:ext cx="1079969" cy="1066800"/>
            <a:chOff x="4279221" y="2033354"/>
            <a:chExt cx="1412875" cy="1395646"/>
          </a:xfrm>
        </p:grpSpPr>
        <p:sp>
          <p:nvSpPr>
            <p:cNvPr id="40"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5" name="Group 44"/>
          <p:cNvGrpSpPr/>
          <p:nvPr/>
        </p:nvGrpSpPr>
        <p:grpSpPr>
          <a:xfrm>
            <a:off x="874712" y="1942048"/>
            <a:ext cx="3771100" cy="465658"/>
            <a:chOff x="874712" y="1952455"/>
            <a:chExt cx="3771100" cy="465658"/>
          </a:xfrm>
        </p:grpSpPr>
        <p:sp>
          <p:nvSpPr>
            <p:cNvPr id="43" name="TextBox 42"/>
            <p:cNvSpPr txBox="1"/>
            <p:nvPr/>
          </p:nvSpPr>
          <p:spPr>
            <a:xfrm>
              <a:off x="3725367" y="1952455"/>
              <a:ext cx="920445" cy="215444"/>
            </a:xfrm>
            <a:prstGeom prst="rect">
              <a:avLst/>
            </a:prstGeom>
            <a:noFill/>
          </p:spPr>
          <p:txBody>
            <a:bodyPr wrap="none" lIns="0" tIns="0" rIns="0" bIns="0" rtlCol="0">
              <a:spAutoFit/>
            </a:bodyPr>
            <a:lstStyle/>
            <a:p>
              <a:pPr algn="r"/>
              <a:r>
                <a:rPr lang="en-US" sz="1400" dirty="0">
                  <a:solidFill>
                    <a:srgbClr val="32425C"/>
                  </a:solidFill>
                  <a:latin typeface="+mj-lt"/>
                </a:rPr>
                <a:t>Blood Group</a:t>
              </a:r>
            </a:p>
          </p:txBody>
        </p:sp>
        <p:sp>
          <p:nvSpPr>
            <p:cNvPr id="44" name="TextBox 43"/>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Organize with all blood group</a:t>
              </a:r>
            </a:p>
          </p:txBody>
        </p:sp>
      </p:grpSp>
      <p:grpSp>
        <p:nvGrpSpPr>
          <p:cNvPr id="46" name="Group 45"/>
          <p:cNvGrpSpPr/>
          <p:nvPr/>
        </p:nvGrpSpPr>
        <p:grpSpPr>
          <a:xfrm>
            <a:off x="874712" y="3235028"/>
            <a:ext cx="3771100" cy="658018"/>
            <a:chOff x="874712" y="1952455"/>
            <a:chExt cx="3771100" cy="658018"/>
          </a:xfrm>
        </p:grpSpPr>
        <p:sp>
          <p:nvSpPr>
            <p:cNvPr id="47" name="TextBox 46"/>
            <p:cNvSpPr txBox="1"/>
            <p:nvPr/>
          </p:nvSpPr>
          <p:spPr>
            <a:xfrm>
              <a:off x="4057509" y="1952455"/>
              <a:ext cx="588303" cy="215444"/>
            </a:xfrm>
            <a:prstGeom prst="rect">
              <a:avLst/>
            </a:prstGeom>
            <a:noFill/>
          </p:spPr>
          <p:txBody>
            <a:bodyPr wrap="none" lIns="0" tIns="0" rIns="0" bIns="0" rtlCol="0">
              <a:spAutoFit/>
            </a:bodyPr>
            <a:lstStyle/>
            <a:p>
              <a:pPr algn="r"/>
              <a:r>
                <a:rPr lang="en-US" sz="1400" dirty="0">
                  <a:solidFill>
                    <a:srgbClr val="32425C"/>
                  </a:solidFill>
                  <a:latin typeface="+mj-lt"/>
                </a:rPr>
                <a:t>Security</a:t>
              </a:r>
            </a:p>
          </p:txBody>
        </p:sp>
        <p:sp>
          <p:nvSpPr>
            <p:cNvPr id="48" name="TextBox 47"/>
            <p:cNvSpPr txBox="1"/>
            <p:nvPr/>
          </p:nvSpPr>
          <p:spPr>
            <a:xfrm>
              <a:off x="874712" y="2236588"/>
              <a:ext cx="3771099" cy="37388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personal information User can trust us 100%. Because we always careful about user security</a:t>
              </a:r>
            </a:p>
          </p:txBody>
        </p:sp>
      </p:grpSp>
      <p:grpSp>
        <p:nvGrpSpPr>
          <p:cNvPr id="49" name="Group 48"/>
          <p:cNvGrpSpPr/>
          <p:nvPr/>
        </p:nvGrpSpPr>
        <p:grpSpPr>
          <a:xfrm>
            <a:off x="874712" y="4550546"/>
            <a:ext cx="3771100" cy="465658"/>
            <a:chOff x="874712" y="1952455"/>
            <a:chExt cx="3771100" cy="465658"/>
          </a:xfrm>
        </p:grpSpPr>
        <p:sp>
          <p:nvSpPr>
            <p:cNvPr id="50" name="TextBox 49"/>
            <p:cNvSpPr txBox="1"/>
            <p:nvPr/>
          </p:nvSpPr>
          <p:spPr>
            <a:xfrm>
              <a:off x="3786538" y="1952455"/>
              <a:ext cx="859274" cy="215444"/>
            </a:xfrm>
            <a:prstGeom prst="rect">
              <a:avLst/>
            </a:prstGeom>
            <a:noFill/>
          </p:spPr>
          <p:txBody>
            <a:bodyPr wrap="none" lIns="0" tIns="0" rIns="0" bIns="0" rtlCol="0">
              <a:spAutoFit/>
            </a:bodyPr>
            <a:lstStyle/>
            <a:p>
              <a:pPr algn="r"/>
              <a:r>
                <a:rPr lang="en-US" sz="1400" dirty="0">
                  <a:solidFill>
                    <a:srgbClr val="32425C"/>
                  </a:solidFill>
                  <a:latin typeface="+mj-lt"/>
                </a:rPr>
                <a:t>Notification</a:t>
              </a:r>
            </a:p>
          </p:txBody>
        </p:sp>
        <p:sp>
          <p:nvSpPr>
            <p:cNvPr id="51" name="TextBox 50"/>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blood request user will get notifications on up-to-date.</a:t>
              </a:r>
            </a:p>
          </p:txBody>
        </p:sp>
      </p:grpSp>
      <p:sp>
        <p:nvSpPr>
          <p:cNvPr id="53" name="TextBox 52"/>
          <p:cNvSpPr txBox="1"/>
          <p:nvPr/>
        </p:nvSpPr>
        <p:spPr>
          <a:xfrm>
            <a:off x="7546188" y="1942048"/>
            <a:ext cx="710194" cy="215444"/>
          </a:xfrm>
          <a:prstGeom prst="rect">
            <a:avLst/>
          </a:prstGeom>
          <a:noFill/>
        </p:spPr>
        <p:txBody>
          <a:bodyPr wrap="none" lIns="0" tIns="0" rIns="0" bIns="0" rtlCol="0">
            <a:spAutoFit/>
          </a:bodyPr>
          <a:lstStyle/>
          <a:p>
            <a:r>
              <a:rPr lang="en-US" sz="1400" dirty="0">
                <a:solidFill>
                  <a:srgbClr val="32425C"/>
                </a:solidFill>
                <a:latin typeface="+mj-lt"/>
              </a:rPr>
              <a:t>Reminder</a:t>
            </a:r>
          </a:p>
        </p:txBody>
      </p:sp>
      <p:sp>
        <p:nvSpPr>
          <p:cNvPr id="54" name="TextBox 53"/>
          <p:cNvSpPr txBox="1"/>
          <p:nvPr/>
        </p:nvSpPr>
        <p:spPr>
          <a:xfrm>
            <a:off x="7546188" y="222618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Reminder for blood donating time and can track  activity.</a:t>
            </a:r>
          </a:p>
        </p:txBody>
      </p:sp>
      <p:sp>
        <p:nvSpPr>
          <p:cNvPr id="56" name="TextBox 55"/>
          <p:cNvSpPr txBox="1"/>
          <p:nvPr/>
        </p:nvSpPr>
        <p:spPr>
          <a:xfrm>
            <a:off x="7546188" y="3235028"/>
            <a:ext cx="792589" cy="215444"/>
          </a:xfrm>
          <a:prstGeom prst="rect">
            <a:avLst/>
          </a:prstGeom>
          <a:noFill/>
        </p:spPr>
        <p:txBody>
          <a:bodyPr wrap="none" lIns="0" tIns="0" rIns="0" bIns="0" rtlCol="0">
            <a:spAutoFit/>
          </a:bodyPr>
          <a:lstStyle/>
          <a:p>
            <a:r>
              <a:rPr lang="en-US" sz="1400" dirty="0">
                <a:solidFill>
                  <a:srgbClr val="32425C"/>
                </a:solidFill>
                <a:latin typeface="+mj-lt"/>
              </a:rPr>
              <a:t>Health tips</a:t>
            </a:r>
          </a:p>
        </p:txBody>
      </p:sp>
      <p:sp>
        <p:nvSpPr>
          <p:cNvPr id="57" name="TextBox 56"/>
          <p:cNvSpPr txBox="1"/>
          <p:nvPr/>
        </p:nvSpPr>
        <p:spPr>
          <a:xfrm>
            <a:off x="7546188" y="351916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Some important daily health tips.</a:t>
            </a:r>
          </a:p>
        </p:txBody>
      </p:sp>
      <p:sp>
        <p:nvSpPr>
          <p:cNvPr id="59" name="TextBox 58"/>
          <p:cNvSpPr txBox="1"/>
          <p:nvPr/>
        </p:nvSpPr>
        <p:spPr>
          <a:xfrm>
            <a:off x="7546188" y="4550546"/>
            <a:ext cx="1206036" cy="215444"/>
          </a:xfrm>
          <a:prstGeom prst="rect">
            <a:avLst/>
          </a:prstGeom>
          <a:noFill/>
        </p:spPr>
        <p:txBody>
          <a:bodyPr wrap="none" lIns="0" tIns="0" rIns="0" bIns="0" rtlCol="0">
            <a:spAutoFit/>
          </a:bodyPr>
          <a:lstStyle/>
          <a:p>
            <a:r>
              <a:rPr lang="en-US" sz="1400" dirty="0">
                <a:solidFill>
                  <a:srgbClr val="32425C"/>
                </a:solidFill>
                <a:latin typeface="+mj-lt"/>
              </a:rPr>
              <a:t>Donor Searching</a:t>
            </a:r>
          </a:p>
        </p:txBody>
      </p:sp>
      <p:sp>
        <p:nvSpPr>
          <p:cNvPr id="60" name="TextBox 59"/>
          <p:cNvSpPr txBox="1"/>
          <p:nvPr/>
        </p:nvSpPr>
        <p:spPr>
          <a:xfrm>
            <a:off x="7546188" y="4834679"/>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User can search donor according to blood group.</a:t>
            </a:r>
          </a:p>
        </p:txBody>
      </p:sp>
      <p:sp>
        <p:nvSpPr>
          <p:cNvPr id="64" name="Freeform 63"/>
          <p:cNvSpPr>
            <a:spLocks noEditPoints="1"/>
          </p:cNvSpPr>
          <p:nvPr/>
        </p:nvSpPr>
        <p:spPr bwMode="auto">
          <a:xfrm>
            <a:off x="5195729" y="3410224"/>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5" name="Group 64"/>
          <p:cNvGrpSpPr/>
          <p:nvPr/>
        </p:nvGrpSpPr>
        <p:grpSpPr>
          <a:xfrm>
            <a:off x="5194935" y="4726536"/>
            <a:ext cx="361950" cy="361950"/>
            <a:chOff x="3390900" y="3248025"/>
            <a:chExt cx="361950" cy="361950"/>
          </a:xfrm>
          <a:solidFill>
            <a:schemeClr val="bg1"/>
          </a:solidFill>
        </p:grpSpPr>
        <p:sp>
          <p:nvSpPr>
            <p:cNvPr id="66" name="Freeform 65"/>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2" name="Group 71"/>
          <p:cNvGrpSpPr/>
          <p:nvPr/>
        </p:nvGrpSpPr>
        <p:grpSpPr>
          <a:xfrm>
            <a:off x="6654571" y="2095500"/>
            <a:ext cx="360363" cy="361950"/>
            <a:chOff x="5554663" y="3248025"/>
            <a:chExt cx="360363" cy="361950"/>
          </a:xfrm>
          <a:solidFill>
            <a:schemeClr val="bg1"/>
          </a:solidFill>
        </p:grpSpPr>
        <p:sp>
          <p:nvSpPr>
            <p:cNvPr id="73" name="Rectangle 72"/>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73"/>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Rectangle 74"/>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5"/>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6677202" y="3421143"/>
            <a:ext cx="352425" cy="360362"/>
            <a:chOff x="7726363" y="3609976"/>
            <a:chExt cx="352425" cy="360362"/>
          </a:xfrm>
          <a:solidFill>
            <a:schemeClr val="bg1"/>
          </a:solidFill>
        </p:grpSpPr>
        <p:sp>
          <p:nvSpPr>
            <p:cNvPr id="80"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82"/>
          <p:cNvGrpSpPr/>
          <p:nvPr/>
        </p:nvGrpSpPr>
        <p:grpSpPr>
          <a:xfrm>
            <a:off x="6681770" y="4726536"/>
            <a:ext cx="361951" cy="361951"/>
            <a:chOff x="3390900" y="3248025"/>
            <a:chExt cx="361951" cy="361951"/>
          </a:xfrm>
          <a:solidFill>
            <a:schemeClr val="bg1"/>
          </a:solidFill>
        </p:grpSpPr>
        <p:sp>
          <p:nvSpPr>
            <p:cNvPr id="84"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 name="Picture 6">
            <a:extLst>
              <a:ext uri="{FF2B5EF4-FFF2-40B4-BE49-F238E27FC236}">
                <a16:creationId xmlns:a16="http://schemas.microsoft.com/office/drawing/2014/main" id="{F0E2FFB5-1F4E-4D24-A556-1FA95E7E670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028217" y="1840388"/>
            <a:ext cx="771585" cy="771585"/>
          </a:xfrm>
          <a:prstGeom prst="rect">
            <a:avLst/>
          </a:prstGeom>
        </p:spPr>
      </p:pic>
    </p:spTree>
    <p:extLst>
      <p:ext uri="{BB962C8B-B14F-4D97-AF65-F5344CB8AC3E}">
        <p14:creationId xmlns:p14="http://schemas.microsoft.com/office/powerpoint/2010/main" val="405786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708AC2C-92A0-4BA5-9899-DAD9E43D07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0768" y="1855470"/>
            <a:ext cx="2273935" cy="3476625"/>
          </a:xfrm>
          <a:prstGeom prst="rect">
            <a:avLst/>
          </a:prstGeom>
          <a:noFill/>
          <a:ln>
            <a:noFill/>
          </a:ln>
        </p:spPr>
      </p:pic>
      <p:pic>
        <p:nvPicPr>
          <p:cNvPr id="63" name="Picture 62">
            <a:extLst>
              <a:ext uri="{FF2B5EF4-FFF2-40B4-BE49-F238E27FC236}">
                <a16:creationId xmlns:a16="http://schemas.microsoft.com/office/drawing/2014/main" id="{63A95095-E57E-4856-8432-253A3D0F14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59092" y="1855470"/>
            <a:ext cx="2296795" cy="3274060"/>
          </a:xfrm>
          <a:prstGeom prst="rect">
            <a:avLst/>
          </a:prstGeom>
          <a:noFill/>
          <a:ln>
            <a:noFill/>
          </a:ln>
        </p:spPr>
      </p:pic>
      <p:pic>
        <p:nvPicPr>
          <p:cNvPr id="86" name="Picture 85">
            <a:extLst>
              <a:ext uri="{FF2B5EF4-FFF2-40B4-BE49-F238E27FC236}">
                <a16:creationId xmlns:a16="http://schemas.microsoft.com/office/drawing/2014/main" id="{7F58372B-3B82-4615-B53F-D64A94F417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40276" y="1855470"/>
            <a:ext cx="2265045" cy="3147060"/>
          </a:xfrm>
          <a:prstGeom prst="rect">
            <a:avLst/>
          </a:prstGeom>
          <a:noFill/>
          <a:ln>
            <a:noFill/>
          </a:ln>
        </p:spPr>
      </p:pic>
      <p:pic>
        <p:nvPicPr>
          <p:cNvPr id="87" name="Picture 86">
            <a:extLst>
              <a:ext uri="{FF2B5EF4-FFF2-40B4-BE49-F238E27FC236}">
                <a16:creationId xmlns:a16="http://schemas.microsoft.com/office/drawing/2014/main" id="{452C5BF3-EE95-44A1-AFA4-BFD616F7E92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89710" y="1855470"/>
            <a:ext cx="2211705" cy="3147060"/>
          </a:xfrm>
          <a:prstGeom prst="rect">
            <a:avLst/>
          </a:prstGeom>
          <a:noFill/>
          <a:ln>
            <a:noFill/>
          </a:ln>
        </p:spPr>
      </p:pic>
      <p:sp>
        <p:nvSpPr>
          <p:cNvPr id="6" name="TextBox 5">
            <a:extLst>
              <a:ext uri="{FF2B5EF4-FFF2-40B4-BE49-F238E27FC236}">
                <a16:creationId xmlns:a16="http://schemas.microsoft.com/office/drawing/2014/main" id="{FEFBA055-17C2-4074-82DF-899CE9886CA6}"/>
              </a:ext>
            </a:extLst>
          </p:cNvPr>
          <p:cNvSpPr txBox="1"/>
          <p:nvPr/>
        </p:nvSpPr>
        <p:spPr>
          <a:xfrm>
            <a:off x="1200768" y="1455313"/>
            <a:ext cx="2273935" cy="369332"/>
          </a:xfrm>
          <a:prstGeom prst="rect">
            <a:avLst/>
          </a:prstGeom>
          <a:noFill/>
        </p:spPr>
        <p:txBody>
          <a:bodyPr wrap="square" rtlCol="0">
            <a:spAutoFit/>
          </a:bodyPr>
          <a:lstStyle/>
          <a:p>
            <a:pPr algn="ctr"/>
            <a:r>
              <a:rPr lang="en-US" dirty="0"/>
              <a:t>Sign Up/ Sign In Form</a:t>
            </a:r>
          </a:p>
        </p:txBody>
      </p:sp>
      <p:sp>
        <p:nvSpPr>
          <p:cNvPr id="88" name="TextBox 87">
            <a:extLst>
              <a:ext uri="{FF2B5EF4-FFF2-40B4-BE49-F238E27FC236}">
                <a16:creationId xmlns:a16="http://schemas.microsoft.com/office/drawing/2014/main" id="{DC7FEB7E-7840-44AE-9FF0-2ADB02729C2A}"/>
              </a:ext>
            </a:extLst>
          </p:cNvPr>
          <p:cNvSpPr txBox="1"/>
          <p:nvPr/>
        </p:nvSpPr>
        <p:spPr>
          <a:xfrm>
            <a:off x="3659092" y="1455313"/>
            <a:ext cx="2273935" cy="369332"/>
          </a:xfrm>
          <a:prstGeom prst="rect">
            <a:avLst/>
          </a:prstGeom>
          <a:noFill/>
        </p:spPr>
        <p:txBody>
          <a:bodyPr wrap="square" rtlCol="0">
            <a:spAutoFit/>
          </a:bodyPr>
          <a:lstStyle/>
          <a:p>
            <a:pPr algn="ctr"/>
            <a:r>
              <a:rPr lang="en-US" dirty="0"/>
              <a:t>User Dashboard</a:t>
            </a:r>
          </a:p>
        </p:txBody>
      </p:sp>
      <p:sp>
        <p:nvSpPr>
          <p:cNvPr id="89" name="TextBox 88">
            <a:extLst>
              <a:ext uri="{FF2B5EF4-FFF2-40B4-BE49-F238E27FC236}">
                <a16:creationId xmlns:a16="http://schemas.microsoft.com/office/drawing/2014/main" id="{F056A6B3-BC69-457B-B02B-5566240F6259}"/>
              </a:ext>
            </a:extLst>
          </p:cNvPr>
          <p:cNvSpPr txBox="1"/>
          <p:nvPr/>
        </p:nvSpPr>
        <p:spPr>
          <a:xfrm>
            <a:off x="6096000" y="1457369"/>
            <a:ext cx="2273935" cy="369332"/>
          </a:xfrm>
          <a:prstGeom prst="rect">
            <a:avLst/>
          </a:prstGeom>
          <a:noFill/>
        </p:spPr>
        <p:txBody>
          <a:bodyPr wrap="square" rtlCol="0">
            <a:spAutoFit/>
          </a:bodyPr>
          <a:lstStyle/>
          <a:p>
            <a:pPr algn="ctr"/>
            <a:r>
              <a:rPr lang="en-US" dirty="0"/>
              <a:t>Request Post</a:t>
            </a:r>
          </a:p>
        </p:txBody>
      </p:sp>
      <p:sp>
        <p:nvSpPr>
          <p:cNvPr id="90" name="TextBox 89">
            <a:extLst>
              <a:ext uri="{FF2B5EF4-FFF2-40B4-BE49-F238E27FC236}">
                <a16:creationId xmlns:a16="http://schemas.microsoft.com/office/drawing/2014/main" id="{F9335169-4314-4E84-AF9C-51058B332581}"/>
              </a:ext>
            </a:extLst>
          </p:cNvPr>
          <p:cNvSpPr txBox="1"/>
          <p:nvPr/>
        </p:nvSpPr>
        <p:spPr>
          <a:xfrm>
            <a:off x="8554324" y="1455313"/>
            <a:ext cx="2273935" cy="369332"/>
          </a:xfrm>
          <a:prstGeom prst="rect">
            <a:avLst/>
          </a:prstGeom>
          <a:noFill/>
        </p:spPr>
        <p:txBody>
          <a:bodyPr wrap="square" rtlCol="0">
            <a:spAutoFit/>
          </a:bodyPr>
          <a:lstStyle/>
          <a:p>
            <a:pPr algn="ctr"/>
            <a:r>
              <a:rPr lang="en-US" dirty="0"/>
              <a:t>Request Response</a:t>
            </a:r>
          </a:p>
        </p:txBody>
      </p:sp>
    </p:spTree>
    <p:extLst>
      <p:ext uri="{BB962C8B-B14F-4D97-AF65-F5344CB8AC3E}">
        <p14:creationId xmlns:p14="http://schemas.microsoft.com/office/powerpoint/2010/main" val="3108267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9676E8-E1C6-4E4A-97F3-ABBF12682D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0226" y="1912649"/>
            <a:ext cx="2190115" cy="3551555"/>
          </a:xfrm>
          <a:prstGeom prst="rect">
            <a:avLst/>
          </a:prstGeom>
          <a:noFill/>
          <a:ln>
            <a:noFill/>
          </a:ln>
        </p:spPr>
      </p:pic>
      <p:pic>
        <p:nvPicPr>
          <p:cNvPr id="10" name="Picture 9">
            <a:extLst>
              <a:ext uri="{FF2B5EF4-FFF2-40B4-BE49-F238E27FC236}">
                <a16:creationId xmlns:a16="http://schemas.microsoft.com/office/drawing/2014/main" id="{F26446B8-8C4E-49AD-8C87-146C105E54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45658" y="1934873"/>
            <a:ext cx="2211705" cy="3317240"/>
          </a:xfrm>
          <a:prstGeom prst="rect">
            <a:avLst/>
          </a:prstGeom>
          <a:noFill/>
          <a:ln>
            <a:noFill/>
          </a:ln>
        </p:spPr>
      </p:pic>
      <p:pic>
        <p:nvPicPr>
          <p:cNvPr id="11" name="Picture 10">
            <a:extLst>
              <a:ext uri="{FF2B5EF4-FFF2-40B4-BE49-F238E27FC236}">
                <a16:creationId xmlns:a16="http://schemas.microsoft.com/office/drawing/2014/main" id="{DB857923-A54F-43C9-927E-07F9A373D15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12680" y="1934873"/>
            <a:ext cx="2381250" cy="3507105"/>
          </a:xfrm>
          <a:prstGeom prst="rect">
            <a:avLst/>
          </a:prstGeom>
          <a:noFill/>
          <a:ln>
            <a:noFill/>
          </a:ln>
        </p:spPr>
      </p:pic>
      <p:sp>
        <p:nvSpPr>
          <p:cNvPr id="12" name="TextBox 11">
            <a:extLst>
              <a:ext uri="{FF2B5EF4-FFF2-40B4-BE49-F238E27FC236}">
                <a16:creationId xmlns:a16="http://schemas.microsoft.com/office/drawing/2014/main" id="{DF5C4CEA-A67D-4305-9E7C-61542A52B2F8}"/>
              </a:ext>
            </a:extLst>
          </p:cNvPr>
          <p:cNvSpPr txBox="1"/>
          <p:nvPr/>
        </p:nvSpPr>
        <p:spPr>
          <a:xfrm>
            <a:off x="1716406" y="1466273"/>
            <a:ext cx="2273935" cy="369332"/>
          </a:xfrm>
          <a:prstGeom prst="rect">
            <a:avLst/>
          </a:prstGeom>
          <a:noFill/>
        </p:spPr>
        <p:txBody>
          <a:bodyPr wrap="square" rtlCol="0">
            <a:spAutoFit/>
          </a:bodyPr>
          <a:lstStyle/>
          <a:p>
            <a:pPr algn="ctr"/>
            <a:r>
              <a:rPr lang="en-US" dirty="0"/>
              <a:t>Ambulance Service</a:t>
            </a:r>
          </a:p>
        </p:txBody>
      </p:sp>
      <p:sp>
        <p:nvSpPr>
          <p:cNvPr id="13" name="TextBox 12">
            <a:extLst>
              <a:ext uri="{FF2B5EF4-FFF2-40B4-BE49-F238E27FC236}">
                <a16:creationId xmlns:a16="http://schemas.microsoft.com/office/drawing/2014/main" id="{AA230104-5A19-4506-9373-7681EFEEAF2A}"/>
              </a:ext>
            </a:extLst>
          </p:cNvPr>
          <p:cNvSpPr txBox="1"/>
          <p:nvPr/>
        </p:nvSpPr>
        <p:spPr>
          <a:xfrm>
            <a:off x="4583428" y="1466273"/>
            <a:ext cx="2273935" cy="369332"/>
          </a:xfrm>
          <a:prstGeom prst="rect">
            <a:avLst/>
          </a:prstGeom>
          <a:noFill/>
        </p:spPr>
        <p:txBody>
          <a:bodyPr wrap="square" rtlCol="0">
            <a:spAutoFit/>
          </a:bodyPr>
          <a:lstStyle/>
          <a:p>
            <a:pPr algn="ctr"/>
            <a:r>
              <a:rPr lang="en-US" dirty="0"/>
              <a:t>Health tips</a:t>
            </a:r>
          </a:p>
        </p:txBody>
      </p:sp>
      <p:sp>
        <p:nvSpPr>
          <p:cNvPr id="14" name="TextBox 13">
            <a:extLst>
              <a:ext uri="{FF2B5EF4-FFF2-40B4-BE49-F238E27FC236}">
                <a16:creationId xmlns:a16="http://schemas.microsoft.com/office/drawing/2014/main" id="{F081A6BD-8B77-4698-A396-D4A92D5A3906}"/>
              </a:ext>
            </a:extLst>
          </p:cNvPr>
          <p:cNvSpPr txBox="1"/>
          <p:nvPr/>
        </p:nvSpPr>
        <p:spPr>
          <a:xfrm>
            <a:off x="7619995" y="1466273"/>
            <a:ext cx="2273935" cy="369332"/>
          </a:xfrm>
          <a:prstGeom prst="rect">
            <a:avLst/>
          </a:prstGeom>
          <a:noFill/>
        </p:spPr>
        <p:txBody>
          <a:bodyPr wrap="square" rtlCol="0">
            <a:spAutoFit/>
          </a:bodyPr>
          <a:lstStyle/>
          <a:p>
            <a:pPr algn="ctr"/>
            <a:r>
              <a:rPr lang="en-US" dirty="0"/>
              <a:t>Doctor Search</a:t>
            </a:r>
          </a:p>
        </p:txBody>
      </p:sp>
    </p:spTree>
    <p:extLst>
      <p:ext uri="{BB962C8B-B14F-4D97-AF65-F5344CB8AC3E}">
        <p14:creationId xmlns:p14="http://schemas.microsoft.com/office/powerpoint/2010/main" val="337713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B155A92-E76C-4B78-B6CD-11292DF6D482}"/>
              </a:ext>
            </a:extLst>
          </p:cNvPr>
          <p:cNvSpPr>
            <a:spLocks noChangeArrowheads="1"/>
          </p:cNvSpPr>
          <p:nvPr/>
        </p:nvSpPr>
        <p:spPr bwMode="auto">
          <a:xfrm>
            <a:off x="874713" y="978621"/>
            <a:ext cx="10523090" cy="433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2F5496"/>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3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Feasibility is the remarkable thing for any project. Its help to take right decision. If any project has no enough feasibility that project is not right for any organization. Overall project feasibility help any organization or individual goal. This project feasibility are given below.</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1 Financial feasibility</a:t>
            </a:r>
            <a:r>
              <a:rPr kumimoji="0" lang="en-US" altLang="en-US" sz="1100" b="0"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We all are student in our team. We try to complete this project for our experiment. </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bmk="">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you </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don</a:t>
            </a:r>
            <a:r>
              <a:rPr kumimoji="0" lang="en-US" altLang="en-US" sz="1100" b="0" i="0" u="none" strike="noStrike" cap="none" normalizeH="0" baseline="0" dirty="0" bmk="">
                <a:ln>
                  <a:noFill/>
                </a:ln>
                <a:solidFill>
                  <a:schemeClr val="tx1"/>
                </a:solidFill>
                <a:effectLst/>
                <a:latin typeface="Calibri" panose="020F0502020204030204" pitchFamily="34" charset="0"/>
                <a:ea typeface="Adobe Gothic Std B" panose="020B0800000000000000" pitchFamily="34"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t</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need to pay us as professional way. The potential cost are given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bmk="">
              <a:solidFill>
                <a:srgbClr val="1F3763"/>
              </a:solidFill>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2 Organizational Feasibility</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As per our analysis this project have enough organization feasibility. The following feasibility you will get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You can easily branding your organization by this project.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Have no risk to loss.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Social activities.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Future reference</a:t>
            </a:r>
            <a:r>
              <a:rPr kumimoji="0" lang="en-US" altLang="en-US" sz="11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3 Technical Feasibility</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For this project technical feasibility is not big issue. Because we gathered enough knowledge about this project and we all are capable to complete this project.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Also this project is not big project </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have no complexity.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380977"/>
            <a:ext cx="3026149" cy="553998"/>
          </a:xfrm>
          <a:prstGeom prst="rect">
            <a:avLst/>
          </a:prstGeom>
          <a:noFill/>
        </p:spPr>
        <p:txBody>
          <a:bodyPr wrap="none" lIns="0" tIns="0" rIns="0" bIns="0" rtlCol="0">
            <a:spAutoFit/>
          </a:bodyPr>
          <a:lstStyle/>
          <a:p>
            <a:r>
              <a:rPr lang="en-US" sz="3600" dirty="0">
                <a:solidFill>
                  <a:srgbClr val="32425C"/>
                </a:solidFill>
                <a:latin typeface="+mj-lt"/>
              </a:rPr>
              <a:t>Feasibility Study</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FAFECF0-A820-44E3-A73D-6DB45CD54009}"/>
              </a:ext>
            </a:extLst>
          </p:cNvPr>
          <p:cNvGraphicFramePr>
            <a:graphicFrameLocks noGrp="1"/>
          </p:cNvGraphicFramePr>
          <p:nvPr>
            <p:extLst>
              <p:ext uri="{D42A27DB-BD31-4B8C-83A1-F6EECF244321}">
                <p14:modId xmlns:p14="http://schemas.microsoft.com/office/powerpoint/2010/main" val="4167368892"/>
              </p:ext>
            </p:extLst>
          </p:nvPr>
        </p:nvGraphicFramePr>
        <p:xfrm>
          <a:off x="999749" y="2179661"/>
          <a:ext cx="5937250" cy="966216"/>
        </p:xfrm>
        <a:graphic>
          <a:graphicData uri="http://schemas.openxmlformats.org/drawingml/2006/table">
            <a:tbl>
              <a:tblPr firstRow="1" firstCol="1" bandRow="1">
                <a:tableStyleId>{5C22544A-7EE6-4342-B048-85BDC9FD1C3A}</a:tableStyleId>
              </a:tblPr>
              <a:tblGrid>
                <a:gridCol w="511175">
                  <a:extLst>
                    <a:ext uri="{9D8B030D-6E8A-4147-A177-3AD203B41FA5}">
                      <a16:colId xmlns:a16="http://schemas.microsoft.com/office/drawing/2014/main" val="923134939"/>
                    </a:ext>
                  </a:extLst>
                </a:gridCol>
                <a:gridCol w="3446780">
                  <a:extLst>
                    <a:ext uri="{9D8B030D-6E8A-4147-A177-3AD203B41FA5}">
                      <a16:colId xmlns:a16="http://schemas.microsoft.com/office/drawing/2014/main" val="2090969214"/>
                    </a:ext>
                  </a:extLst>
                </a:gridCol>
                <a:gridCol w="1979295">
                  <a:extLst>
                    <a:ext uri="{9D8B030D-6E8A-4147-A177-3AD203B41FA5}">
                      <a16:colId xmlns:a16="http://schemas.microsoft.com/office/drawing/2014/main" val="2994702029"/>
                    </a:ext>
                  </a:extLst>
                </a:gridCol>
              </a:tblGrid>
              <a:tr h="0">
                <a:tc>
                  <a:txBody>
                    <a:bodyPr/>
                    <a:lstStyle/>
                    <a:p>
                      <a:pPr marL="0" marR="0">
                        <a:lnSpc>
                          <a:spcPct val="107000"/>
                        </a:lnSpc>
                        <a:spcBef>
                          <a:spcPts val="0"/>
                        </a:spcBef>
                        <a:spcAft>
                          <a:spcPts val="0"/>
                        </a:spcAft>
                      </a:pPr>
                      <a:r>
                        <a:rPr lang="en-US" sz="1100">
                          <a:effectLst/>
                        </a:rPr>
                        <a:t>Sl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4800654"/>
                  </a:ext>
                </a:extLst>
              </a:tr>
              <a:tr h="0">
                <a:tc>
                  <a:txBody>
                    <a:bodyPr/>
                    <a:lstStyle/>
                    <a:p>
                      <a:pPr marL="0" marR="0">
                        <a:lnSpc>
                          <a:spcPct val="107000"/>
                        </a:lnSpc>
                        <a:spcBef>
                          <a:spcPts val="0"/>
                        </a:spcBef>
                        <a:spcAft>
                          <a:spcPts val="0"/>
                        </a:spcAft>
                      </a:pPr>
                      <a:r>
                        <a:rPr lang="en-US" sz="1000">
                          <a:effectLst/>
                        </a:rPr>
                        <a:t>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Development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15,000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719591"/>
                  </a:ext>
                </a:extLst>
              </a:tr>
              <a:tr h="0">
                <a:tc>
                  <a:txBody>
                    <a:bodyPr/>
                    <a:lstStyle/>
                    <a:p>
                      <a:pPr marL="0" marR="0">
                        <a:lnSpc>
                          <a:spcPct val="107000"/>
                        </a:lnSpc>
                        <a:spcBef>
                          <a:spcPts val="0"/>
                        </a:spcBef>
                        <a:spcAft>
                          <a:spcPts val="0"/>
                        </a:spcAft>
                      </a:pPr>
                      <a:r>
                        <a:rPr lang="en-US" sz="1000">
                          <a:effectLst/>
                        </a:rPr>
                        <a:t>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Maintenance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363692"/>
                  </a:ext>
                </a:extLst>
              </a:tr>
              <a:tr h="0">
                <a:tc>
                  <a:txBody>
                    <a:bodyPr/>
                    <a:lstStyle/>
                    <a:p>
                      <a:pPr marL="0" marR="0">
                        <a:lnSpc>
                          <a:spcPct val="107000"/>
                        </a:lnSpc>
                        <a:spcBef>
                          <a:spcPts val="0"/>
                        </a:spcBef>
                        <a:spcAft>
                          <a:spcPts val="0"/>
                        </a:spcAft>
                      </a:pPr>
                      <a:r>
                        <a:rPr lang="en-US" sz="1000">
                          <a:effectLst/>
                        </a:rPr>
                        <a:t>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Monthly/Yearly Subscription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3694975"/>
                  </a:ext>
                </a:extLst>
              </a:tr>
              <a:tr h="0">
                <a:tc>
                  <a:txBody>
                    <a:bodyPr/>
                    <a:lstStyle/>
                    <a:p>
                      <a:pPr marL="0" marR="0">
                        <a:lnSpc>
                          <a:spcPct val="107000"/>
                        </a:lnSpc>
                        <a:spcBef>
                          <a:spcPts val="0"/>
                        </a:spcBef>
                        <a:spcAft>
                          <a:spcPts val="0"/>
                        </a:spcAft>
                      </a:pPr>
                      <a:r>
                        <a:rPr lang="en-US" sz="1000">
                          <a:effectLst/>
                        </a:rPr>
                        <a:t>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30 Gb Cloud Storage (Monthly Subscription)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6,000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9595955"/>
                  </a:ext>
                </a:extLst>
              </a:tr>
              <a:tr h="0">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Total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21,000 </a:t>
                      </a:r>
                      <a:r>
                        <a:rPr lang="en-US" sz="1000" dirty="0" err="1">
                          <a:effectLst/>
                        </a:rPr>
                        <a:t>tk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1786213"/>
                  </a:ext>
                </a:extLst>
              </a:tr>
            </a:tbl>
          </a:graphicData>
        </a:graphic>
      </p:graphicFrame>
    </p:spTree>
    <p:extLst>
      <p:ext uri="{BB962C8B-B14F-4D97-AF65-F5344CB8AC3E}">
        <p14:creationId xmlns:p14="http://schemas.microsoft.com/office/powerpoint/2010/main" val="20434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338989" y="2862947"/>
            <a:ext cx="3816750"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Use case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662AA267-24A0-497D-B49E-C58A24085D26}"/>
              </a:ext>
            </a:extLst>
          </p:cNvPr>
          <p:cNvSpPr>
            <a:spLocks noChangeArrowheads="1"/>
          </p:cNvSpPr>
          <p:nvPr/>
        </p:nvSpPr>
        <p:spPr bwMode="auto">
          <a:xfrm>
            <a:off x="2871989" y="872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DD7E5828-1A6B-49D9-A306-55D02F441131}"/>
              </a:ext>
            </a:extLst>
          </p:cNvPr>
          <p:cNvGraphicFramePr>
            <a:graphicFrameLocks noChangeAspect="1"/>
          </p:cNvGraphicFramePr>
          <p:nvPr>
            <p:extLst>
              <p:ext uri="{D42A27DB-BD31-4B8C-83A1-F6EECF244321}">
                <p14:modId xmlns:p14="http://schemas.microsoft.com/office/powerpoint/2010/main" val="1848739041"/>
              </p:ext>
            </p:extLst>
          </p:nvPr>
        </p:nvGraphicFramePr>
        <p:xfrm>
          <a:off x="4816699" y="463640"/>
          <a:ext cx="5726403" cy="5696359"/>
        </p:xfrm>
        <a:graphic>
          <a:graphicData uri="http://schemas.openxmlformats.org/presentationml/2006/ole">
            <mc:AlternateContent xmlns:mc="http://schemas.openxmlformats.org/markup-compatibility/2006">
              <mc:Choice xmlns:v="urn:schemas-microsoft-com:vml" Requires="v">
                <p:oleObj spid="_x0000_s2059" name="Visio" r:id="rId3" imgW="7372143" imgH="8029483" progId="Visio.Drawing.15">
                  <p:embed/>
                </p:oleObj>
              </mc:Choice>
              <mc:Fallback>
                <p:oleObj name="Visio" r:id="rId3" imgW="7372143" imgH="80294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699" y="463640"/>
                        <a:ext cx="5726403" cy="5696359"/>
                      </a:xfrm>
                      <a:prstGeom prst="rect">
                        <a:avLst/>
                      </a:prstGeom>
                      <a:noFill/>
                    </p:spPr>
                  </p:pic>
                </p:oleObj>
              </mc:Fallback>
            </mc:AlternateContent>
          </a:graphicData>
        </a:graphic>
      </p:graphicFrame>
    </p:spTree>
    <p:extLst>
      <p:ext uri="{BB962C8B-B14F-4D97-AF65-F5344CB8AC3E}">
        <p14:creationId xmlns:p14="http://schemas.microsoft.com/office/powerpoint/2010/main" val="2496808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2561</TotalTime>
  <Words>566</Words>
  <Application>Microsoft Office PowerPoint</Application>
  <PresentationFormat>Widescreen</PresentationFormat>
  <Paragraphs>123</Paragraphs>
  <Slides>15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4" baseType="lpstr">
      <vt:lpstr>Adobe Fangsong Std R</vt:lpstr>
      <vt:lpstr>Arial</vt:lpstr>
      <vt:lpstr>Avenir Heavy</vt:lpstr>
      <vt:lpstr>Calibri</vt:lpstr>
      <vt:lpstr>Calibri Light</vt:lpstr>
      <vt:lpstr>Courier New</vt:lpstr>
      <vt:lpstr>Verdana</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Co-operation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ANTOR CHOWDHURY</dc:creator>
  <cp:lastModifiedBy>Antor Chowdhury</cp:lastModifiedBy>
  <cp:revision>95</cp:revision>
  <dcterms:created xsi:type="dcterms:W3CDTF">2017-05-23T12:23:28Z</dcterms:created>
  <dcterms:modified xsi:type="dcterms:W3CDTF">2019-07-05T06:25:55Z</dcterms:modified>
</cp:coreProperties>
</file>